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147308092" r:id="rId2"/>
    <p:sldId id="257" r:id="rId3"/>
    <p:sldId id="258" r:id="rId4"/>
    <p:sldId id="214730809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147308091" r:id="rId19"/>
    <p:sldId id="275" r:id="rId20"/>
    <p:sldId id="513" r:id="rId21"/>
  </p:sldIdLst>
  <p:sldSz cx="14630400" cy="8229600"/>
  <p:notesSz cx="7772400" cy="14173200"/>
  <p:defaultTextStyle>
    <a:defPPr>
      <a:defRPr lang="en-US"/>
    </a:defPPr>
    <a:lvl1pPr marL="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" userDrawn="1">
          <p15:clr>
            <a:srgbClr val="A4A3A4"/>
          </p15:clr>
        </p15:guide>
        <p15:guide id="2" orient="horz" pos="2592" userDrawn="1">
          <p15:clr>
            <a:srgbClr val="A4A3A4"/>
          </p15:clr>
        </p15:guide>
        <p15:guide id="3" orient="horz" pos="4512" userDrawn="1">
          <p15:clr>
            <a:srgbClr val="A4A3A4"/>
          </p15:clr>
        </p15:guide>
        <p15:guide id="4" orient="horz" pos="4896" userDrawn="1">
          <p15:clr>
            <a:srgbClr val="A4A3A4"/>
          </p15:clr>
        </p15:guide>
        <p15:guide id="5" pos="7488" userDrawn="1">
          <p15:clr>
            <a:srgbClr val="A4A3A4"/>
          </p15:clr>
        </p15:guide>
        <p15:guide id="6" pos="432" userDrawn="1">
          <p15:clr>
            <a:srgbClr val="A4A3A4"/>
          </p15:clr>
        </p15:guide>
        <p15:guide id="7" pos="3024" userDrawn="1">
          <p15:clr>
            <a:srgbClr val="A4A3A4"/>
          </p15:clr>
        </p15:guide>
        <p15:guide id="8" pos="3312" userDrawn="1">
          <p15:clr>
            <a:srgbClr val="A4A3A4"/>
          </p15:clr>
        </p15:guide>
        <p15:guide id="9" pos="4464" userDrawn="1">
          <p15:clr>
            <a:srgbClr val="A4A3A4"/>
          </p15:clr>
        </p15:guide>
        <p15:guide id="10" pos="4608" userDrawn="1">
          <p15:clr>
            <a:srgbClr val="A4A3A4"/>
          </p15:clr>
        </p15:guide>
        <p15:guide id="11" pos="4752" userDrawn="1">
          <p15:clr>
            <a:srgbClr val="A4A3A4"/>
          </p15:clr>
        </p15:guide>
        <p15:guide id="12" pos="5904" userDrawn="1">
          <p15:clr>
            <a:srgbClr val="A4A3A4"/>
          </p15:clr>
        </p15:guide>
        <p15:guide id="13" pos="6192" userDrawn="1">
          <p15:clr>
            <a:srgbClr val="A4A3A4"/>
          </p15:clr>
        </p15:guide>
        <p15:guide id="14" pos="87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464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63666A"/>
    <a:srgbClr val="F9F048"/>
    <a:srgbClr val="FFCD00"/>
    <a:srgbClr val="D9DF23"/>
    <a:srgbClr val="666666"/>
    <a:srgbClr val="330072"/>
    <a:srgbClr val="60249E"/>
    <a:srgbClr val="1870B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BD5076-5073-49C7-9E08-65982F3C9860}">
  <a:tblStyle styleId="{45BD5076-5073-49C7-9E08-65982F3C9860}" styleName="DXC Table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000000"/>
              </a:solidFill>
            </a:ln>
          </a:top>
          <a:bottom>
            <a:ln w="6350">
              <a:solidFill>
                <a:srgbClr val="000000"/>
              </a:solidFill>
            </a:ln>
          </a:bottom>
          <a:insideH>
            <a:ln w="6350">
              <a:solidFill>
                <a:srgbClr val="000000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lastCol>
      <a:tcTxStyle b="on">
        <a:fontRef idx="major"/>
        <a:srgbClr val="000000"/>
      </a:tcTxStyle>
      <a:tcStyle>
        <a:tcBdr/>
      </a:tcStyle>
    </a:lastCol>
    <a:firstCol>
      <a:tcTxStyle b="on">
        <a:fontRef idx="major"/>
        <a:srgbClr val="000000"/>
      </a:tcTxStyle>
      <a:tcStyle>
        <a:tcBdr/>
      </a:tcStyle>
    </a:firstCol>
    <a:lastRow>
      <a:tcTxStyle b="on">
        <a:fontRef idx="major"/>
        <a:srgbClr val="000000"/>
      </a:tcTxStyle>
      <a:tcStyle>
        <a:tcBdr>
          <a:top>
            <a:ln w="19050">
              <a:solidFill>
                <a:srgbClr val="000000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ajor"/>
        <a:srgbClr val="000000"/>
      </a:tcTxStyle>
      <a:tcStyle>
        <a:tcBdr>
          <a:top>
            <a:ln>
              <a:noFill/>
            </a:ln>
          </a:top>
          <a:bottom>
            <a:ln w="19050">
              <a:solidFill>
                <a:srgbClr val="000000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2" autoAdjust="0"/>
    <p:restoredTop sz="92894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475" y="91"/>
      </p:cViewPr>
      <p:guideLst>
        <p:guide orient="horz" pos="408"/>
        <p:guide orient="horz" pos="2592"/>
        <p:guide orient="horz" pos="4512"/>
        <p:guide orient="horz" pos="4896"/>
        <p:guide pos="7488"/>
        <p:guide pos="432"/>
        <p:guide pos="3024"/>
        <p:guide pos="3312"/>
        <p:guide pos="4464"/>
        <p:guide pos="4608"/>
        <p:guide pos="4752"/>
        <p:guide pos="5904"/>
        <p:guide pos="6192"/>
        <p:guide pos="8784"/>
      </p:guideLst>
    </p:cSldViewPr>
  </p:slideViewPr>
  <p:outlineViewPr>
    <p:cViewPr>
      <p:scale>
        <a:sx n="33" d="100"/>
        <a:sy n="33" d="100"/>
      </p:scale>
      <p:origin x="0" y="-11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456"/>
    </p:cViewPr>
  </p:sorterViewPr>
  <p:notesViewPr>
    <p:cSldViewPr snapToGrid="0" snapToObjects="1" showGuides="1">
      <p:cViewPr varScale="1">
        <p:scale>
          <a:sx n="59" d="100"/>
          <a:sy n="59" d="100"/>
        </p:scale>
        <p:origin x="1517" y="106"/>
      </p:cViewPr>
      <p:guideLst>
        <p:guide orient="horz" pos="4464"/>
        <p:guide pos="24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040" cy="708660"/>
          </a:xfrm>
          <a:prstGeom prst="rect">
            <a:avLst/>
          </a:prstGeom>
        </p:spPr>
        <p:txBody>
          <a:bodyPr vert="horz" lIns="125401" tIns="62700" rIns="125401" bIns="62700" rtlCol="0"/>
          <a:lstStyle>
            <a:lvl1pPr algn="l">
              <a:defRPr sz="1600"/>
            </a:lvl1pPr>
          </a:lstStyle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462080"/>
            <a:ext cx="3368040" cy="708660"/>
          </a:xfrm>
          <a:prstGeom prst="rect">
            <a:avLst/>
          </a:prstGeom>
        </p:spPr>
        <p:txBody>
          <a:bodyPr vert="horz" lIns="125401" tIns="62700" rIns="125401" bIns="62700" rtlCol="0" anchor="b"/>
          <a:lstStyle>
            <a:lvl1pPr algn="l">
              <a:defRPr sz="1600"/>
            </a:lvl1pPr>
          </a:lstStyle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561" y="13462080"/>
            <a:ext cx="3368040" cy="708660"/>
          </a:xfrm>
          <a:prstGeom prst="rect">
            <a:avLst/>
          </a:prstGeom>
        </p:spPr>
        <p:txBody>
          <a:bodyPr vert="horz" lIns="125401" tIns="62700" rIns="125401" bIns="62700" rtlCol="0" anchor="b"/>
          <a:lstStyle>
            <a:lvl1pPr algn="r">
              <a:defRPr sz="1600"/>
            </a:lvl1pPr>
          </a:lstStyle>
          <a:p>
            <a:fld id="{70AC7428-30A9-FD43-A0D8-DB91B17088EC}" type="slidenum">
              <a:rPr lang="en-US" smtClean="0">
                <a:latin typeface="Arial"/>
                <a:cs typeface="Arial"/>
              </a:rPr>
              <a:t>‹#›</a:t>
            </a:fld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649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040" cy="708660"/>
          </a:xfrm>
          <a:prstGeom prst="rect">
            <a:avLst/>
          </a:prstGeom>
        </p:spPr>
        <p:txBody>
          <a:bodyPr vert="horz" lIns="125401" tIns="62700" rIns="125401" bIns="62700" rtlCol="0"/>
          <a:lstStyle>
            <a:lvl1pPr algn="l">
              <a:defRPr sz="16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561" y="0"/>
            <a:ext cx="3368040" cy="708660"/>
          </a:xfrm>
          <a:prstGeom prst="rect">
            <a:avLst/>
          </a:prstGeom>
        </p:spPr>
        <p:txBody>
          <a:bodyPr vert="horz" lIns="125401" tIns="62700" rIns="125401" bIns="62700" rtlCol="0"/>
          <a:lstStyle>
            <a:lvl1pPr algn="r">
              <a:defRPr sz="1600">
                <a:latin typeface="Arial"/>
                <a:cs typeface="Arial"/>
              </a:defRPr>
            </a:lvl1pPr>
          </a:lstStyle>
          <a:p>
            <a:fld id="{73B26A0F-F4D6-9B4F-A87B-D8948CDE3BB4}" type="datetimeFigureOut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838200" y="1063625"/>
            <a:ext cx="9448800" cy="5314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5401" tIns="62700" rIns="125401" bIns="6270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31800" y="6732270"/>
            <a:ext cx="6908800" cy="637794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462080"/>
            <a:ext cx="3368040" cy="708660"/>
          </a:xfrm>
          <a:prstGeom prst="rect">
            <a:avLst/>
          </a:prstGeom>
        </p:spPr>
        <p:txBody>
          <a:bodyPr vert="horz" lIns="125401" tIns="62700" rIns="125401" bIns="62700" rtlCol="0" anchor="b"/>
          <a:lstStyle>
            <a:lvl1pPr algn="l">
              <a:defRPr sz="16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561" y="13462080"/>
            <a:ext cx="3368040" cy="708660"/>
          </a:xfrm>
          <a:prstGeom prst="rect">
            <a:avLst/>
          </a:prstGeom>
        </p:spPr>
        <p:txBody>
          <a:bodyPr vert="horz" lIns="125401" tIns="62700" rIns="125401" bIns="62700" rtlCol="0" anchor="b"/>
          <a:lstStyle>
            <a:lvl1pPr algn="r">
              <a:defRPr sz="1600">
                <a:latin typeface="Arial"/>
                <a:cs typeface="Arial"/>
              </a:defRPr>
            </a:lvl1pPr>
          </a:lstStyle>
          <a:p>
            <a:fld id="{7DE2E8FF-3D0C-9D4D-B4D1-308921595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34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31520" rtl="0" eaLnBrk="1" latinLnBrk="0" hangingPunct="1">
      <a:defRPr sz="1920" kern="1200">
        <a:solidFill>
          <a:schemeClr val="tx1"/>
        </a:solidFill>
        <a:latin typeface="Arial"/>
        <a:ea typeface="+mn-ea"/>
        <a:cs typeface="Arial"/>
      </a:defRPr>
    </a:lvl1pPr>
    <a:lvl2pPr marL="731520" algn="l" defTabSz="731520" rtl="0" eaLnBrk="1" latinLnBrk="0" hangingPunct="1">
      <a:defRPr sz="1920" kern="1200">
        <a:solidFill>
          <a:schemeClr val="tx1"/>
        </a:solidFill>
        <a:latin typeface="Arial"/>
        <a:ea typeface="+mn-ea"/>
        <a:cs typeface="+mn-cs"/>
      </a:defRPr>
    </a:lvl2pPr>
    <a:lvl3pPr marL="1463040" algn="l" defTabSz="731520" rtl="0" eaLnBrk="1" latinLnBrk="0" hangingPunct="1">
      <a:defRPr sz="1920" kern="1200">
        <a:solidFill>
          <a:schemeClr val="tx1"/>
        </a:solidFill>
        <a:latin typeface="Arial"/>
        <a:ea typeface="+mn-ea"/>
        <a:cs typeface="+mn-cs"/>
      </a:defRPr>
    </a:lvl3pPr>
    <a:lvl4pPr marL="2194560" algn="l" defTabSz="731520" rtl="0" eaLnBrk="1" latinLnBrk="0" hangingPunct="1">
      <a:defRPr sz="1920" kern="1200">
        <a:solidFill>
          <a:schemeClr val="tx1"/>
        </a:solidFill>
        <a:latin typeface="Arial"/>
        <a:ea typeface="+mn-ea"/>
        <a:cs typeface="+mn-cs"/>
      </a:defRPr>
    </a:lvl4pPr>
    <a:lvl5pPr marL="2926080" algn="l" defTabSz="731520" rtl="0" eaLnBrk="1" latinLnBrk="0" hangingPunct="1">
      <a:defRPr sz="1920" kern="1200">
        <a:solidFill>
          <a:schemeClr val="tx1"/>
        </a:solidFill>
        <a:latin typeface="Arial"/>
        <a:ea typeface="+mn-ea"/>
        <a:cs typeface="+mn-cs"/>
      </a:defRPr>
    </a:lvl5pPr>
    <a:lvl6pPr marL="365760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liver Excellen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6B86D8E4-D42C-4BA4-8C3D-EE6E0354E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7" y="0"/>
            <a:ext cx="14626846" cy="82296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>
            <a:extLst>
              <a:ext uri="{FF2B5EF4-FFF2-40B4-BE49-F238E27FC236}">
                <a16:creationId xmlns:a16="http://schemas.microsoft.com/office/drawing/2014/main" id="{D07C659E-3F10-46E2-9676-61137FD938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975" y="685801"/>
            <a:ext cx="1430092" cy="781050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0131F459-E553-4CE6-92F0-91E2F09BA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1" y="2781300"/>
            <a:ext cx="4858326" cy="2545080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00FE735E-E3CF-4086-AF37-051864E15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401" y="5494020"/>
            <a:ext cx="4858326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99D14CA-575C-EA7D-BE23-67723D5954E2}"/>
              </a:ext>
            </a:extLst>
          </p:cNvPr>
          <p:cNvSpPr txBox="1">
            <a:spLocks/>
          </p:cNvSpPr>
          <p:nvPr userDrawn="1"/>
        </p:nvSpPr>
        <p:spPr>
          <a:xfrm>
            <a:off x="685779" y="7631841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chemeClr val="tx1"/>
                </a:solidFill>
              </a:rPr>
              <a:t>© </a:t>
            </a:r>
            <a:fld id="{1C50FC3A-183C-4C20-B5A6-510A748E07ED}" type="datetimeyyyy">
              <a:rPr lang="en-US" sz="1100" smtClean="0">
                <a:solidFill>
                  <a:schemeClr val="tx1"/>
                </a:solidFill>
              </a:rPr>
              <a:t>2025</a:t>
            </a:fld>
            <a:r>
              <a:rPr lang="en-US" sz="1100" dirty="0">
                <a:solidFill>
                  <a:schemeClr val="tx1"/>
                </a:solidFill>
              </a:rPr>
              <a:t> DXC Technology Company.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DC14C5-6F6B-9463-B1A8-DD5C5DA635CE}"/>
              </a:ext>
            </a:extLst>
          </p:cNvPr>
          <p:cNvSpPr txBox="1"/>
          <p:nvPr userDrawn="1"/>
        </p:nvSpPr>
        <p:spPr>
          <a:xfrm>
            <a:off x="688975" y="7947684"/>
            <a:ext cx="2354579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800" b="1" dirty="0"/>
              <a:t>DXC Internal</a:t>
            </a:r>
          </a:p>
        </p:txBody>
      </p:sp>
    </p:spTree>
    <p:extLst>
      <p:ext uri="{BB962C8B-B14F-4D97-AF65-F5344CB8AC3E}">
        <p14:creationId xmlns:p14="http://schemas.microsoft.com/office/powerpoint/2010/main" val="315127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399"/>
            <a:ext cx="6400800" cy="5121276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 marL="457200" indent="-228600">
              <a:buFont typeface="Arial" pitchFamily="34" charset="0"/>
              <a:buChar char="–"/>
              <a:defRPr sz="2000"/>
            </a:lvl4pPr>
            <a:lvl5pPr marL="685800" indent="-228600">
              <a:buFont typeface="Arial" pitchFamily="34" charset="0"/>
              <a:buChar char="–"/>
              <a:defRPr sz="2000"/>
            </a:lvl5pPr>
            <a:lvl6pPr marL="914400" indent="-228600">
              <a:buFont typeface="Arial" pitchFamily="34" charset="0"/>
              <a:buChar char="–"/>
              <a:defRPr sz="2000" baseline="0"/>
            </a:lvl6pPr>
            <a:lvl7pPr marL="1143000" indent="-228600">
              <a:buFont typeface="Arial" pitchFamily="34" charset="0"/>
              <a:buChar char="–"/>
              <a:defRPr sz="2000" baseline="0"/>
            </a:lvl7pPr>
            <a:lvl8pPr marL="1371600" indent="-228600">
              <a:buFont typeface="Arial" pitchFamily="34" charset="0"/>
              <a:buChar char="–"/>
              <a:defRPr sz="2000" baseline="0"/>
            </a:lvl8pPr>
            <a:lvl9pPr marL="1600200" indent="-228600">
              <a:buFont typeface="Arial" pitchFamily="34" charset="0"/>
              <a:buChar char="–"/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0" y="2057398"/>
            <a:ext cx="6400800" cy="512127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399"/>
            <a:ext cx="4114800" cy="51212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057399"/>
            <a:ext cx="4114800" cy="51212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9829800" y="2057399"/>
            <a:ext cx="4114800" cy="51212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4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7315200" cy="82296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6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39763"/>
            <a:ext cx="6400800" cy="14176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Box 115"/>
          <p:cNvSpPr txBox="1">
            <a:spLocks noChangeArrowheads="1"/>
          </p:cNvSpPr>
          <p:nvPr userDrawn="1"/>
        </p:nvSpPr>
        <p:spPr bwMode="auto">
          <a:xfrm>
            <a:off x="13533120" y="7580439"/>
            <a:ext cx="411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820738">
              <a:spcBef>
                <a:spcPct val="50000"/>
              </a:spcBef>
            </a:pPr>
            <a:fld id="{18E29826-F105-4F77-B977-03F4A4723A21}" type="slidenum">
              <a:rPr lang="en-US" sz="1100" b="1" smtClean="0">
                <a:solidFill>
                  <a:schemeClr val="tx1"/>
                </a:solidFill>
              </a:rPr>
              <a:pPr/>
              <a:t>‹#›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85800" y="2057398"/>
            <a:ext cx="6400800" cy="5121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C091593C-4446-42A7-AA75-762280E3C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7580437"/>
            <a:ext cx="2286000" cy="259238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2E539CF-BB89-9CFA-7450-C2FA97C11654}"/>
              </a:ext>
            </a:extLst>
          </p:cNvPr>
          <p:cNvSpPr txBox="1">
            <a:spLocks/>
          </p:cNvSpPr>
          <p:nvPr userDrawn="1"/>
        </p:nvSpPr>
        <p:spPr>
          <a:xfrm>
            <a:off x="3398520" y="7580439"/>
            <a:ext cx="368808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1100" dirty="0"/>
              <a:t>© </a:t>
            </a:r>
            <a:fld id="{F0F03FDE-796C-4CED-8A2E-524BCF9DE0E5}" type="datetimeyyyy">
              <a:rPr lang="en-US" sz="1100" smtClean="0"/>
              <a:t>2025</a:t>
            </a:fld>
            <a:r>
              <a:rPr lang="en-US" sz="1100" dirty="0"/>
              <a:t> DXC Technology Company.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82E9E-E0DC-215D-B4CB-8608A98E514C}"/>
              </a:ext>
            </a:extLst>
          </p:cNvPr>
          <p:cNvSpPr txBox="1"/>
          <p:nvPr userDrawn="1"/>
        </p:nvSpPr>
        <p:spPr>
          <a:xfrm>
            <a:off x="4709160" y="7868126"/>
            <a:ext cx="2354579" cy="215444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/>
            <a:r>
              <a:rPr lang="en-US" sz="800" b="1" dirty="0"/>
              <a:t>DXC Internal</a:t>
            </a:r>
          </a:p>
        </p:txBody>
      </p:sp>
    </p:spTree>
    <p:extLst>
      <p:ext uri="{BB962C8B-B14F-4D97-AF65-F5344CB8AC3E}">
        <p14:creationId xmlns:p14="http://schemas.microsoft.com/office/powerpoint/2010/main" val="10157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85800" y="2057399"/>
            <a:ext cx="11201400" cy="5121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defRPr sz="5400">
                <a:solidFill>
                  <a:schemeClr val="accent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/>
            </a:lvl2pPr>
            <a:lvl3pPr marL="0" indent="0">
              <a:spcBef>
                <a:spcPts val="900"/>
              </a:spcBef>
              <a:buFontTx/>
              <a:buNone/>
              <a:defRPr/>
            </a:lvl3pPr>
            <a:lvl4pPr marL="0" indent="0">
              <a:spcBef>
                <a:spcPts val="900"/>
              </a:spcBef>
              <a:buFontTx/>
              <a:buNone/>
              <a:defRPr/>
            </a:lvl4pPr>
            <a:lvl5pPr marL="0" indent="0">
              <a:spcBef>
                <a:spcPts val="900"/>
              </a:spcBef>
              <a:buFontTx/>
              <a:buNone/>
              <a:defRPr/>
            </a:lvl5pPr>
            <a:lvl6pPr marL="0" indent="0">
              <a:spcBef>
                <a:spcPts val="900"/>
              </a:spcBef>
              <a:buFontTx/>
              <a:buNone/>
              <a:defRPr baseline="0"/>
            </a:lvl6pPr>
            <a:lvl7pPr marL="0" indent="0">
              <a:spcBef>
                <a:spcPts val="900"/>
              </a:spcBef>
              <a:buFontTx/>
              <a:buNone/>
              <a:defRPr baseline="0"/>
            </a:lvl7pPr>
            <a:lvl8pPr marL="0" indent="0">
              <a:spcBef>
                <a:spcPts val="900"/>
              </a:spcBef>
              <a:buFontTx/>
              <a:buNone/>
              <a:defRPr baseline="0"/>
            </a:lvl8pPr>
            <a:lvl9pPr marL="0" indent="0">
              <a:spcBef>
                <a:spcPts val="900"/>
              </a:spcBef>
              <a:buFontTx/>
              <a:buNone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115"/>
          <p:cNvSpPr txBox="1">
            <a:spLocks noChangeArrowheads="1"/>
          </p:cNvSpPr>
          <p:nvPr userDrawn="1"/>
        </p:nvSpPr>
        <p:spPr bwMode="auto">
          <a:xfrm>
            <a:off x="11893550" y="7580437"/>
            <a:ext cx="163957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820738">
              <a:spcBef>
                <a:spcPct val="50000"/>
              </a:spcBef>
            </a:pPr>
            <a:fld id="{03C7D0F0-10D5-4191-B6F4-99306F468FEF}" type="datetime4">
              <a:rPr lang="en-US" sz="1100" b="0" smtClean="0">
                <a:solidFill>
                  <a:schemeClr val="bg1"/>
                </a:solidFill>
              </a:rPr>
              <a:pPr algn="r" defTabSz="820738">
                <a:spcBef>
                  <a:spcPct val="50000"/>
                </a:spcBef>
              </a:pPr>
              <a:t>March 26, 2025</a:t>
            </a:fld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6" name="Text Box 115"/>
          <p:cNvSpPr txBox="1">
            <a:spLocks noChangeArrowheads="1"/>
          </p:cNvSpPr>
          <p:nvPr userDrawn="1"/>
        </p:nvSpPr>
        <p:spPr bwMode="auto">
          <a:xfrm>
            <a:off x="13533120" y="7580439"/>
            <a:ext cx="411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820738">
              <a:spcBef>
                <a:spcPct val="50000"/>
              </a:spcBef>
            </a:pPr>
            <a:fld id="{18E29826-F105-4F77-B977-03F4A4723A21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DE47D048-F78A-4D25-83CC-A1FB3F93E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7561481"/>
            <a:ext cx="2468880" cy="279976"/>
          </a:xfrm>
          <a:prstGeom prst="rect">
            <a:avLst/>
          </a:prstGeom>
        </p:spPr>
      </p:pic>
      <p:sp>
        <p:nvSpPr>
          <p:cNvPr id="47" name="Text Box 115">
            <a:extLst>
              <a:ext uri="{FF2B5EF4-FFF2-40B4-BE49-F238E27FC236}">
                <a16:creationId xmlns:a16="http://schemas.microsoft.com/office/drawing/2014/main" id="{B207E4D1-23C4-49FF-8260-AC6970B95F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533120" y="7580439"/>
            <a:ext cx="411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18E29826-F105-4F77-B977-03F4A4723A21}" type="slidenum">
              <a:rPr lang="en-US" sz="1100" b="1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‹#›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925DB904-DAE2-4F1E-A174-E29E8F7511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800" y="7580437"/>
            <a:ext cx="2286000" cy="259238"/>
          </a:xfrm>
          <a:prstGeom prst="rect">
            <a:avLst/>
          </a:prstGeom>
        </p:spPr>
      </p:pic>
      <p:sp>
        <p:nvSpPr>
          <p:cNvPr id="56" name="Rectangle: Single Corner Rounded 55">
            <a:extLst>
              <a:ext uri="{FF2B5EF4-FFF2-40B4-BE49-F238E27FC236}">
                <a16:creationId xmlns:a16="http://schemas.microsoft.com/office/drawing/2014/main" id="{106C60A4-E521-4756-B4C4-7D4CE00E4F0A}"/>
              </a:ext>
            </a:extLst>
          </p:cNvPr>
          <p:cNvSpPr/>
          <p:nvPr userDrawn="1"/>
        </p:nvSpPr>
        <p:spPr>
          <a:xfrm>
            <a:off x="695325" y="2057398"/>
            <a:ext cx="11201400" cy="3200400"/>
          </a:xfrm>
          <a:prstGeom prst="round1Rect">
            <a:avLst>
              <a:gd name="adj" fmla="val 24915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083C3818-4368-434E-9D55-569CC18CE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2057400"/>
            <a:ext cx="9931400" cy="3200400"/>
          </a:xfrm>
        </p:spPr>
        <p:txBody>
          <a:bodyPr anchor="ctr" anchorCtr="0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A99EC16D-6BC6-4571-A314-8BE9BEF6F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400" y="5686106"/>
            <a:ext cx="9931399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rgbClr val="63666F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E895AC-FD91-6796-E415-E379113518A8}"/>
              </a:ext>
            </a:extLst>
          </p:cNvPr>
          <p:cNvSpPr txBox="1"/>
          <p:nvPr userDrawn="1"/>
        </p:nvSpPr>
        <p:spPr>
          <a:xfrm>
            <a:off x="6137910" y="7868126"/>
            <a:ext cx="23545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/>
              <a:t>DXC Internal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D32F9C5-294A-36D8-523F-F0DB5B550F85}"/>
              </a:ext>
            </a:extLst>
          </p:cNvPr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© </a:t>
            </a:r>
            <a:fld id="{C0650B53-F5B1-403A-BD70-58B7AE2589AD}" type="datetimeyyyy">
              <a:rPr lang="en-US" sz="1100" smtClean="0"/>
              <a:t>2025</a:t>
            </a:fld>
            <a:r>
              <a:rPr lang="en-US" sz="1100" dirty="0"/>
              <a:t> DXC Technology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8724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: Single Corner Rounded 51">
            <a:extLst>
              <a:ext uri="{FF2B5EF4-FFF2-40B4-BE49-F238E27FC236}">
                <a16:creationId xmlns:a16="http://schemas.microsoft.com/office/drawing/2014/main" id="{16D803CF-5C46-4998-BEA0-760D4BDFAA5E}"/>
              </a:ext>
            </a:extLst>
          </p:cNvPr>
          <p:cNvSpPr/>
          <p:nvPr userDrawn="1"/>
        </p:nvSpPr>
        <p:spPr>
          <a:xfrm>
            <a:off x="685800" y="639764"/>
            <a:ext cx="8314499" cy="6538910"/>
          </a:xfrm>
          <a:prstGeom prst="round1Rect">
            <a:avLst>
              <a:gd name="adj" fmla="val 1707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B8034992-7FB5-4D10-85B6-A1E0AA858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985" y="2117489"/>
            <a:ext cx="7217229" cy="2545080"/>
          </a:xfrm>
        </p:spPr>
        <p:txBody>
          <a:bodyPr anchor="ctr" anchorCtr="0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95862D04-C327-4882-82FB-72E8CCD13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985" y="4830209"/>
            <a:ext cx="7217229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Box 115">
            <a:extLst>
              <a:ext uri="{FF2B5EF4-FFF2-40B4-BE49-F238E27FC236}">
                <a16:creationId xmlns:a16="http://schemas.microsoft.com/office/drawing/2014/main" id="{B7410DDF-33B2-4E49-9D88-0AEC09F35B0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3550" y="7580437"/>
            <a:ext cx="163957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820738">
              <a:spcBef>
                <a:spcPct val="50000"/>
              </a:spcBef>
            </a:pPr>
            <a:fld id="{03C7D0F0-10D5-4191-B6F4-99306F468FEF}" type="datetime4">
              <a:rPr lang="en-US" sz="1100" b="0" smtClean="0">
                <a:solidFill>
                  <a:schemeClr val="bg1"/>
                </a:solidFill>
              </a:rPr>
              <a:pPr algn="r" defTabSz="820738">
                <a:spcBef>
                  <a:spcPct val="50000"/>
                </a:spcBef>
              </a:pPr>
              <a:t>March 26, 2025</a:t>
            </a:fld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50" name="Text Box 115">
            <a:extLst>
              <a:ext uri="{FF2B5EF4-FFF2-40B4-BE49-F238E27FC236}">
                <a16:creationId xmlns:a16="http://schemas.microsoft.com/office/drawing/2014/main" id="{56CCFE87-E52F-4030-93DB-4F8A10CB8A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533120" y="7580439"/>
            <a:ext cx="411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820738">
              <a:spcBef>
                <a:spcPct val="50000"/>
              </a:spcBef>
            </a:pPr>
            <a:fld id="{18E29826-F105-4F77-B977-03F4A4723A21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082CA323-F067-4A36-86B4-C9C89385A4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7561481"/>
            <a:ext cx="2468880" cy="279976"/>
          </a:xfrm>
          <a:prstGeom prst="rect">
            <a:avLst/>
          </a:prstGeom>
        </p:spPr>
      </p:pic>
      <p:sp>
        <p:nvSpPr>
          <p:cNvPr id="55" name="Text Box 115">
            <a:extLst>
              <a:ext uri="{FF2B5EF4-FFF2-40B4-BE49-F238E27FC236}">
                <a16:creationId xmlns:a16="http://schemas.microsoft.com/office/drawing/2014/main" id="{95D42EA8-C373-4F2E-A7AA-89495E86AE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533120" y="7580439"/>
            <a:ext cx="411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18E29826-F105-4F77-B977-03F4A4723A21}" type="slidenum">
              <a:rPr lang="en-US" sz="1100" b="1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‹#›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329D370C-B3C9-49CC-A16E-95762D2349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800" y="7580437"/>
            <a:ext cx="2286000" cy="259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4508AD-91E3-175B-B8B1-AAF635213BCC}"/>
              </a:ext>
            </a:extLst>
          </p:cNvPr>
          <p:cNvSpPr txBox="1"/>
          <p:nvPr userDrawn="1"/>
        </p:nvSpPr>
        <p:spPr>
          <a:xfrm>
            <a:off x="6137910" y="7868126"/>
            <a:ext cx="23545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/>
              <a:t>DXC Internal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732A361-630E-4E1C-5468-3CF87B532CD2}"/>
              </a:ext>
            </a:extLst>
          </p:cNvPr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© </a:t>
            </a:r>
            <a:fld id="{C0650B53-F5B1-403A-BD70-58B7AE2589AD}" type="datetimeyyyy">
              <a:rPr lang="en-US" sz="1100" smtClean="0"/>
              <a:t>2025</a:t>
            </a:fld>
            <a:r>
              <a:rPr lang="en-US" sz="1100" dirty="0"/>
              <a:t> DXC Technology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221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115"/>
          <p:cNvSpPr txBox="1">
            <a:spLocks noChangeArrowheads="1"/>
          </p:cNvSpPr>
          <p:nvPr userDrawn="1"/>
        </p:nvSpPr>
        <p:spPr bwMode="auto">
          <a:xfrm>
            <a:off x="11893550" y="7580437"/>
            <a:ext cx="163957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820738">
              <a:spcBef>
                <a:spcPct val="50000"/>
              </a:spcBef>
            </a:pPr>
            <a:fld id="{03C7D0F0-10D5-4191-B6F4-99306F468FEF}" type="datetime4">
              <a:rPr lang="en-US" sz="1100" b="0" smtClean="0">
                <a:solidFill>
                  <a:schemeClr val="bg1"/>
                </a:solidFill>
              </a:rPr>
              <a:pPr algn="r" defTabSz="820738">
                <a:spcBef>
                  <a:spcPct val="50000"/>
                </a:spcBef>
              </a:pPr>
              <a:t>March 26, 2025</a:t>
            </a:fld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6" name="Text Box 115"/>
          <p:cNvSpPr txBox="1">
            <a:spLocks noChangeArrowheads="1"/>
          </p:cNvSpPr>
          <p:nvPr userDrawn="1"/>
        </p:nvSpPr>
        <p:spPr bwMode="auto">
          <a:xfrm>
            <a:off x="13533120" y="7580439"/>
            <a:ext cx="411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820738">
              <a:spcBef>
                <a:spcPct val="50000"/>
              </a:spcBef>
            </a:pPr>
            <a:fld id="{18E29826-F105-4F77-B977-03F4A4723A21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DE47D048-F78A-4D25-83CC-A1FB3F93E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7561481"/>
            <a:ext cx="2468880" cy="279976"/>
          </a:xfrm>
          <a:prstGeom prst="rect">
            <a:avLst/>
          </a:prstGeom>
        </p:spPr>
      </p:pic>
      <p:sp>
        <p:nvSpPr>
          <p:cNvPr id="47" name="Text Box 115">
            <a:extLst>
              <a:ext uri="{FF2B5EF4-FFF2-40B4-BE49-F238E27FC236}">
                <a16:creationId xmlns:a16="http://schemas.microsoft.com/office/drawing/2014/main" id="{B207E4D1-23C4-49FF-8260-AC6970B95F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533120" y="7580439"/>
            <a:ext cx="411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18E29826-F105-4F77-B977-03F4A4723A21}" type="slidenum">
              <a:rPr lang="en-US" sz="1100" b="1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‹#›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925DB904-DAE2-4F1E-A174-E29E8F7511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800" y="7580437"/>
            <a:ext cx="2286000" cy="259238"/>
          </a:xfrm>
          <a:prstGeom prst="rect">
            <a:avLst/>
          </a:prstGeom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083C3818-4368-434E-9D55-569CC18CE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42164"/>
            <a:ext cx="10414000" cy="2229067"/>
          </a:xfrm>
        </p:spPr>
        <p:txBody>
          <a:bodyPr anchor="ctr" anchorCtr="0"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A99EC16D-6BC6-4571-A314-8BE9BEF6F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620877"/>
            <a:ext cx="10413999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rgbClr val="63666F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AE790F-24C5-5E49-0259-CC5B085B4498}"/>
              </a:ext>
            </a:extLst>
          </p:cNvPr>
          <p:cNvSpPr txBox="1"/>
          <p:nvPr userDrawn="1"/>
        </p:nvSpPr>
        <p:spPr>
          <a:xfrm>
            <a:off x="6137910" y="7868126"/>
            <a:ext cx="23545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/>
              <a:t>DXC Internal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161121-7289-26AD-7FA4-2BDA9D0879CC}"/>
              </a:ext>
            </a:extLst>
          </p:cNvPr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© </a:t>
            </a:r>
            <a:fld id="{C0650B53-F5B1-403A-BD70-58B7AE2589AD}" type="datetimeyyyy">
              <a:rPr lang="en-US" sz="1100" smtClean="0"/>
              <a:t>2025</a:t>
            </a:fld>
            <a:r>
              <a:rPr lang="en-US" sz="1100" dirty="0"/>
              <a:t> DXC Technology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8529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Box 115"/>
          <p:cNvSpPr txBox="1">
            <a:spLocks noChangeArrowheads="1"/>
          </p:cNvSpPr>
          <p:nvPr userDrawn="1"/>
        </p:nvSpPr>
        <p:spPr bwMode="auto">
          <a:xfrm>
            <a:off x="13533120" y="7580439"/>
            <a:ext cx="411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820738">
              <a:spcBef>
                <a:spcPct val="50000"/>
              </a:spcBef>
            </a:pPr>
            <a:fld id="{18E29826-F105-4F77-B977-03F4A4723A21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A2BEF977-E587-4D30-B5BF-3E5AC49DEA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7579053"/>
            <a:ext cx="2286000" cy="259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D2EF1E-7434-766D-3D76-DF84707B08EE}"/>
              </a:ext>
            </a:extLst>
          </p:cNvPr>
          <p:cNvSpPr txBox="1"/>
          <p:nvPr userDrawn="1"/>
        </p:nvSpPr>
        <p:spPr>
          <a:xfrm>
            <a:off x="6137910" y="7868126"/>
            <a:ext cx="23545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DXC Internal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F8FE1-C385-A895-C0A6-D7B7F720AB93}"/>
              </a:ext>
            </a:extLst>
          </p:cNvPr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© </a:t>
            </a:r>
            <a:fld id="{C0650B53-F5B1-403A-BD70-58B7AE2589AD}" type="datetimeyyyy">
              <a:rPr lang="en-US" sz="1100" smtClean="0">
                <a:solidFill>
                  <a:schemeClr val="bg1"/>
                </a:solidFill>
              </a:rPr>
              <a:t>2025</a:t>
            </a:fld>
            <a:r>
              <a:rPr lang="en-US" sz="1100" dirty="0">
                <a:solidFill>
                  <a:schemeClr val="bg1"/>
                </a:solidFill>
              </a:rPr>
              <a:t> DXC Technology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401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XC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204136C3-C0B2-4695-8464-42B084FBEA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9034" y="2856891"/>
            <a:ext cx="4612331" cy="2515817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34D9A9-59CB-C05C-24F8-DD60E7E9ADB0}"/>
              </a:ext>
            </a:extLst>
          </p:cNvPr>
          <p:cNvSpPr txBox="1">
            <a:spLocks/>
          </p:cNvSpPr>
          <p:nvPr userDrawn="1"/>
        </p:nvSpPr>
        <p:spPr>
          <a:xfrm>
            <a:off x="10347960" y="7580439"/>
            <a:ext cx="359664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1100" dirty="0">
                <a:solidFill>
                  <a:schemeClr val="tx1"/>
                </a:solidFill>
              </a:rPr>
              <a:t>© </a:t>
            </a:r>
            <a:fld id="{CF9733AE-80B1-4FDE-8D2E-3D7469571069}" type="datetimeyyyy">
              <a:rPr lang="en-US" sz="1100" smtClean="0">
                <a:solidFill>
                  <a:schemeClr val="tx1"/>
                </a:solidFill>
              </a:rPr>
              <a:t>2025</a:t>
            </a:fld>
            <a:r>
              <a:rPr lang="en-US" sz="1100" dirty="0">
                <a:solidFill>
                  <a:schemeClr val="tx1"/>
                </a:solidFill>
              </a:rPr>
              <a:t> DXC Technology Company.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3690A6-29F2-4FFB-4B4C-10CC900BA5DC}"/>
              </a:ext>
            </a:extLst>
          </p:cNvPr>
          <p:cNvSpPr txBox="1"/>
          <p:nvPr userDrawn="1"/>
        </p:nvSpPr>
        <p:spPr>
          <a:xfrm>
            <a:off x="11576685" y="7868126"/>
            <a:ext cx="2354579" cy="215444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/>
            <a:r>
              <a:rPr lang="en-US" sz="800" b="1" dirty="0"/>
              <a:t>DXC Internal</a:t>
            </a:r>
          </a:p>
        </p:txBody>
      </p:sp>
    </p:spTree>
    <p:extLst>
      <p:ext uri="{BB962C8B-B14F-4D97-AF65-F5344CB8AC3E}">
        <p14:creationId xmlns:p14="http://schemas.microsoft.com/office/powerpoint/2010/main" val="199280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5F22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2023</a:t>
            </a:r>
            <a:r>
              <a:rPr spc="-35" dirty="0"/>
              <a:t> </a:t>
            </a:r>
            <a:r>
              <a:rPr dirty="0"/>
              <a:t>Luxoft,</a:t>
            </a:r>
            <a:r>
              <a:rPr spc="-45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DXC</a:t>
            </a:r>
            <a:r>
              <a:rPr spc="-5" dirty="0"/>
              <a:t> </a:t>
            </a:r>
            <a:r>
              <a:rPr dirty="0"/>
              <a:t>Technology</a:t>
            </a:r>
            <a:r>
              <a:rPr spc="-20" dirty="0"/>
              <a:t> </a:t>
            </a:r>
            <a:r>
              <a:rPr spc="-10" dirty="0"/>
              <a:t>Company.</a:t>
            </a:r>
            <a:r>
              <a:rPr spc="-50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spc="-10" dirty="0"/>
              <a:t>rights</a:t>
            </a:r>
            <a:r>
              <a:rPr spc="-110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April</a:t>
            </a:r>
            <a:r>
              <a:rPr spc="-50" dirty="0"/>
              <a:t> </a:t>
            </a:r>
            <a:r>
              <a:rPr dirty="0"/>
              <a:t>14,</a:t>
            </a:r>
            <a:r>
              <a:rPr spc="-110" dirty="0"/>
              <a:t> </a:t>
            </a:r>
            <a:r>
              <a:rPr spc="-20" dirty="0"/>
              <a:t>2023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64103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urple Tab Shape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Single Corner Rounded 43">
            <a:extLst>
              <a:ext uri="{FF2B5EF4-FFF2-40B4-BE49-F238E27FC236}">
                <a16:creationId xmlns:a16="http://schemas.microsoft.com/office/drawing/2014/main" id="{2C9C6690-9226-4F0C-A542-C330AFCC2AF3}"/>
              </a:ext>
            </a:extLst>
          </p:cNvPr>
          <p:cNvSpPr/>
          <p:nvPr userDrawn="1"/>
        </p:nvSpPr>
        <p:spPr>
          <a:xfrm>
            <a:off x="685802" y="2539999"/>
            <a:ext cx="6629396" cy="4996181"/>
          </a:xfrm>
          <a:prstGeom prst="round1Rect">
            <a:avLst>
              <a:gd name="adj" fmla="val 1818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32FF021F-9D63-4AEC-B29B-F9D3753BE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3105150"/>
            <a:ext cx="5609471" cy="2066925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D9BF61BC-E8BB-4C55-B47E-8C398FC20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401" y="5513070"/>
            <a:ext cx="5609471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D07C659E-3F10-46E2-9676-61137FD93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975" y="685801"/>
            <a:ext cx="1430092" cy="781050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599529D-40A1-0E76-7D85-B0D6B82DA4B6}"/>
              </a:ext>
            </a:extLst>
          </p:cNvPr>
          <p:cNvSpPr txBox="1">
            <a:spLocks/>
          </p:cNvSpPr>
          <p:nvPr userDrawn="1"/>
        </p:nvSpPr>
        <p:spPr>
          <a:xfrm>
            <a:off x="685779" y="7631841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chemeClr val="tx1"/>
                </a:solidFill>
              </a:rPr>
              <a:t>© </a:t>
            </a:r>
            <a:fld id="{1C50FC3A-183C-4C20-B5A6-510A748E07ED}" type="datetimeyyyy">
              <a:rPr lang="en-US" sz="1100" smtClean="0">
                <a:solidFill>
                  <a:schemeClr val="tx1"/>
                </a:solidFill>
              </a:rPr>
              <a:t>2025</a:t>
            </a:fld>
            <a:r>
              <a:rPr lang="en-US" sz="1100" dirty="0">
                <a:solidFill>
                  <a:schemeClr val="tx1"/>
                </a:solidFill>
              </a:rPr>
              <a:t> DXC Technology Company.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80A8D-DB2A-C6BC-3C3A-7E50A8449317}"/>
              </a:ext>
            </a:extLst>
          </p:cNvPr>
          <p:cNvSpPr txBox="1"/>
          <p:nvPr userDrawn="1"/>
        </p:nvSpPr>
        <p:spPr>
          <a:xfrm>
            <a:off x="688975" y="7947684"/>
            <a:ext cx="2354579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800" b="1" dirty="0"/>
              <a:t>DXC Internal</a:t>
            </a:r>
          </a:p>
        </p:txBody>
      </p:sp>
    </p:spTree>
    <p:extLst>
      <p:ext uri="{BB962C8B-B14F-4D97-AF65-F5344CB8AC3E}">
        <p14:creationId xmlns:p14="http://schemas.microsoft.com/office/powerpoint/2010/main" val="41477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urple Tab Shape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Single Corner Rounded 43">
            <a:extLst>
              <a:ext uri="{FF2B5EF4-FFF2-40B4-BE49-F238E27FC236}">
                <a16:creationId xmlns:a16="http://schemas.microsoft.com/office/drawing/2014/main" id="{2C9C6690-9226-4F0C-A542-C330AFCC2AF3}"/>
              </a:ext>
            </a:extLst>
          </p:cNvPr>
          <p:cNvSpPr/>
          <p:nvPr userDrawn="1"/>
        </p:nvSpPr>
        <p:spPr>
          <a:xfrm>
            <a:off x="685802" y="2539999"/>
            <a:ext cx="8869678" cy="4996181"/>
          </a:xfrm>
          <a:prstGeom prst="round1Rect">
            <a:avLst>
              <a:gd name="adj" fmla="val 2252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32FF021F-9D63-4AEC-B29B-F9D3753BE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3105150"/>
            <a:ext cx="7353431" cy="2256367"/>
          </a:xfrm>
        </p:spPr>
        <p:txBody>
          <a:bodyPr anchor="ctr" anchorCtr="0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D9BF61BC-E8BB-4C55-B47E-8C398FC20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401" y="5741670"/>
            <a:ext cx="7353431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D07C659E-3F10-46E2-9676-61137FD93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975" y="685801"/>
            <a:ext cx="1430092" cy="781050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B4FEDAD-D9AC-5055-EC0B-C2C18EDCB1A5}"/>
              </a:ext>
            </a:extLst>
          </p:cNvPr>
          <p:cNvSpPr txBox="1">
            <a:spLocks/>
          </p:cNvSpPr>
          <p:nvPr userDrawn="1"/>
        </p:nvSpPr>
        <p:spPr>
          <a:xfrm>
            <a:off x="685779" y="7631841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chemeClr val="tx1"/>
                </a:solidFill>
              </a:rPr>
              <a:t>© </a:t>
            </a:r>
            <a:fld id="{1C50FC3A-183C-4C20-B5A6-510A748E07ED}" type="datetimeyyyy">
              <a:rPr lang="en-US" sz="1100" smtClean="0">
                <a:solidFill>
                  <a:schemeClr val="tx1"/>
                </a:solidFill>
              </a:rPr>
              <a:t>2025</a:t>
            </a:fld>
            <a:r>
              <a:rPr lang="en-US" sz="1100" dirty="0">
                <a:solidFill>
                  <a:schemeClr val="tx1"/>
                </a:solidFill>
              </a:rPr>
              <a:t> DXC Technology Company.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924A5-8581-CD5B-9BAA-0A89DC9072DA}"/>
              </a:ext>
            </a:extLst>
          </p:cNvPr>
          <p:cNvSpPr txBox="1"/>
          <p:nvPr userDrawn="1"/>
        </p:nvSpPr>
        <p:spPr>
          <a:xfrm>
            <a:off x="688975" y="7947684"/>
            <a:ext cx="2354579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800" b="1" dirty="0"/>
              <a:t>DXC Internal</a:t>
            </a:r>
          </a:p>
        </p:txBody>
      </p:sp>
    </p:spTree>
    <p:extLst>
      <p:ext uri="{BB962C8B-B14F-4D97-AF65-F5344CB8AC3E}">
        <p14:creationId xmlns:p14="http://schemas.microsoft.com/office/powerpoint/2010/main" val="740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urple Tab Shape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Single Corner Rounded 43">
            <a:extLst>
              <a:ext uri="{FF2B5EF4-FFF2-40B4-BE49-F238E27FC236}">
                <a16:creationId xmlns:a16="http://schemas.microsoft.com/office/drawing/2014/main" id="{2C9C6690-9226-4F0C-A542-C330AFCC2AF3}"/>
              </a:ext>
            </a:extLst>
          </p:cNvPr>
          <p:cNvSpPr/>
          <p:nvPr userDrawn="1"/>
        </p:nvSpPr>
        <p:spPr>
          <a:xfrm>
            <a:off x="685800" y="2057400"/>
            <a:ext cx="11201400" cy="3200400"/>
          </a:xfrm>
          <a:prstGeom prst="round1Rect">
            <a:avLst>
              <a:gd name="adj" fmla="val 2834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32FF021F-9D63-4AEC-B29B-F9D3753BE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399" y="2057401"/>
            <a:ext cx="9931400" cy="3181087"/>
          </a:xfrm>
        </p:spPr>
        <p:txBody>
          <a:bodyPr anchor="ctr" anchorCtr="0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D9BF61BC-E8BB-4C55-B47E-8C398FC20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399" y="5678701"/>
            <a:ext cx="9931399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rgbClr val="63666F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D07C659E-3F10-46E2-9676-61137FD93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975" y="685801"/>
            <a:ext cx="1430092" cy="781050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11AA6E9-2517-36A8-DAEB-C9596B6F0B28}"/>
              </a:ext>
            </a:extLst>
          </p:cNvPr>
          <p:cNvSpPr txBox="1">
            <a:spLocks/>
          </p:cNvSpPr>
          <p:nvPr userDrawn="1"/>
        </p:nvSpPr>
        <p:spPr>
          <a:xfrm>
            <a:off x="685779" y="7631841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chemeClr val="tx1"/>
                </a:solidFill>
              </a:rPr>
              <a:t>© </a:t>
            </a:r>
            <a:fld id="{1C50FC3A-183C-4C20-B5A6-510A748E07ED}" type="datetimeyyyy">
              <a:rPr lang="en-US" sz="1100" smtClean="0">
                <a:solidFill>
                  <a:schemeClr val="tx1"/>
                </a:solidFill>
              </a:rPr>
              <a:t>2025</a:t>
            </a:fld>
            <a:r>
              <a:rPr lang="en-US" sz="1100" dirty="0">
                <a:solidFill>
                  <a:schemeClr val="tx1"/>
                </a:solidFill>
              </a:rPr>
              <a:t> DXC Technology Company.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E2E492-CE4D-50EF-E8FB-DE2CAAB63D88}"/>
              </a:ext>
            </a:extLst>
          </p:cNvPr>
          <p:cNvSpPr txBox="1"/>
          <p:nvPr userDrawn="1"/>
        </p:nvSpPr>
        <p:spPr>
          <a:xfrm>
            <a:off x="688975" y="7947684"/>
            <a:ext cx="2354579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800" b="1" dirty="0"/>
              <a:t>DXC Internal</a:t>
            </a:r>
          </a:p>
        </p:txBody>
      </p:sp>
    </p:spTree>
    <p:extLst>
      <p:ext uri="{BB962C8B-B14F-4D97-AF65-F5344CB8AC3E}">
        <p14:creationId xmlns:p14="http://schemas.microsoft.com/office/powerpoint/2010/main" val="295116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399"/>
            <a:ext cx="13258800" cy="5121276"/>
          </a:xfrm>
        </p:spPr>
        <p:txBody>
          <a:bodyPr numCol="2" spcCol="457200">
            <a:normAutofit/>
          </a:bodyPr>
          <a:lstStyle>
            <a:lvl1pPr marL="457200" indent="-457200">
              <a:spcBef>
                <a:spcPts val="900"/>
              </a:spcBef>
              <a:buFont typeface="+mj-lt"/>
              <a:buAutoNum type="arabicPeriod"/>
              <a:tabLst>
                <a:tab pos="6337300" algn="r"/>
              </a:tabLst>
              <a:defRPr sz="2000"/>
            </a:lvl1pPr>
            <a:lvl2pPr marL="6858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/>
            </a:lvl2pPr>
            <a:lvl3pPr marL="9144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/>
            </a:lvl3pPr>
            <a:lvl4pPr marL="11430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/>
            </a:lvl4pPr>
            <a:lvl5pPr marL="13716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/>
            </a:lvl5pPr>
            <a:lvl6pPr marL="16002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 baseline="0"/>
            </a:lvl6pPr>
            <a:lvl7pPr marL="18288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 baseline="0"/>
            </a:lvl7pPr>
            <a:lvl8pPr marL="20574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 baseline="0"/>
            </a:lvl8pPr>
            <a:lvl9pPr marL="22860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457200" indent="-228600">
              <a:buFont typeface="Arial" pitchFamily="34" charset="0"/>
              <a:buChar char="–"/>
              <a:defRPr/>
            </a:lvl4pPr>
            <a:lvl5pPr marL="685800" indent="-228600">
              <a:buFont typeface="Arial" pitchFamily="34" charset="0"/>
              <a:buChar char="–"/>
              <a:defRPr/>
            </a:lvl5pPr>
            <a:lvl6pPr marL="914400" indent="-228600">
              <a:buFont typeface="Arial" pitchFamily="34" charset="0"/>
              <a:buChar char="–"/>
              <a:defRPr baseline="0"/>
            </a:lvl6pPr>
            <a:lvl7pPr marL="1143000" indent="-228600">
              <a:buFont typeface="Arial" pitchFamily="34" charset="0"/>
              <a:buChar char="–"/>
              <a:defRPr baseline="0"/>
            </a:lvl7pPr>
            <a:lvl8pPr marL="1371600" indent="-228600">
              <a:buFont typeface="Arial" pitchFamily="34" charset="0"/>
              <a:buChar char="–"/>
              <a:defRPr baseline="0"/>
            </a:lvl8pPr>
            <a:lvl9pPr marL="1600200" indent="-228600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39763"/>
            <a:ext cx="10660075" cy="1417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457200" indent="-228600">
              <a:buFont typeface="Arial" pitchFamily="34" charset="0"/>
              <a:buChar char="–"/>
              <a:defRPr/>
            </a:lvl4pPr>
            <a:lvl5pPr marL="685800" indent="-228600">
              <a:buFont typeface="Arial" pitchFamily="34" charset="0"/>
              <a:buChar char="–"/>
              <a:defRPr/>
            </a:lvl5pPr>
            <a:lvl6pPr marL="914400" indent="-228600">
              <a:buFont typeface="Arial" pitchFamily="34" charset="0"/>
              <a:buChar char="–"/>
              <a:defRPr baseline="0"/>
            </a:lvl6pPr>
            <a:lvl7pPr marL="1143000" indent="-228600">
              <a:buFont typeface="Arial" pitchFamily="34" charset="0"/>
              <a:buChar char="–"/>
              <a:defRPr baseline="0"/>
            </a:lvl7pPr>
            <a:lvl8pPr marL="1371600" indent="-228600">
              <a:buFont typeface="Arial" pitchFamily="34" charset="0"/>
              <a:buChar char="–"/>
              <a:defRPr baseline="0"/>
            </a:lvl8pPr>
            <a:lvl9pPr marL="1600200" indent="-228600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91994B2C-2165-46A4-99A0-7921C65A1197}"/>
              </a:ext>
            </a:extLst>
          </p:cNvPr>
          <p:cNvSpPr/>
          <p:nvPr userDrawn="1"/>
        </p:nvSpPr>
        <p:spPr>
          <a:xfrm rot="10800000">
            <a:off x="11477625" y="-3"/>
            <a:ext cx="3152768" cy="776048"/>
          </a:xfrm>
          <a:prstGeom prst="round1Rect">
            <a:avLst>
              <a:gd name="adj" fmla="val 39716"/>
            </a:avLst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2A6A47-BB63-437D-9497-6B68158905D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715750" y="1"/>
            <a:ext cx="2601384" cy="776046"/>
          </a:xfrm>
        </p:spPr>
        <p:txBody>
          <a:bodyPr anchor="ctr" anchorCtr="0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 marL="457200" indent="-228600">
              <a:buFont typeface="Arial" pitchFamily="34" charset="0"/>
              <a:buChar char="–"/>
              <a:defRPr sz="1400"/>
            </a:lvl4pPr>
            <a:lvl5pPr marL="685800" indent="-228600">
              <a:buFont typeface="Arial" pitchFamily="34" charset="0"/>
              <a:buChar char="–"/>
              <a:defRPr sz="1400"/>
            </a:lvl5pPr>
            <a:lvl6pPr marL="914400" indent="-228600">
              <a:buFont typeface="Arial" pitchFamily="34" charset="0"/>
              <a:buChar char="–"/>
              <a:defRPr baseline="0"/>
            </a:lvl6pPr>
            <a:lvl7pPr marL="1143000" indent="-228600">
              <a:buFont typeface="Arial" pitchFamily="34" charset="0"/>
              <a:buChar char="–"/>
              <a:defRPr baseline="0"/>
            </a:lvl7pPr>
            <a:lvl8pPr marL="1371600" indent="-228600">
              <a:buFont typeface="Arial" pitchFamily="34" charset="0"/>
              <a:buChar char="–"/>
              <a:defRPr baseline="0"/>
            </a:lvl8pPr>
            <a:lvl9pPr marL="1600200" indent="-228600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7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itchFamily="34" charset="0"/>
              <a:buChar char="•"/>
              <a:defRPr b="0"/>
            </a:lvl1pPr>
            <a:lvl2pPr marL="457200" indent="-228600">
              <a:spcBef>
                <a:spcPts val="600"/>
              </a:spcBef>
              <a:buFont typeface="Arial" pitchFamily="34" charset="0"/>
              <a:buChar char="–"/>
              <a:defRPr b="0"/>
            </a:lvl2pPr>
            <a:lvl3pPr marL="685800" indent="-228600">
              <a:spcBef>
                <a:spcPts val="600"/>
              </a:spcBef>
              <a:buFont typeface="Arial" pitchFamily="34" charset="0"/>
              <a:buChar char="–"/>
              <a:defRPr b="0"/>
            </a:lvl3pPr>
            <a:lvl4pPr marL="914400" indent="-228600">
              <a:spcBef>
                <a:spcPts val="600"/>
              </a:spcBef>
              <a:buFont typeface="Arial" pitchFamily="34" charset="0"/>
              <a:buChar char="–"/>
              <a:defRPr b="0"/>
            </a:lvl4pPr>
            <a:lvl5pPr marL="1143000" indent="-228600">
              <a:spcBef>
                <a:spcPts val="600"/>
              </a:spcBef>
              <a:buFont typeface="Arial" pitchFamily="34" charset="0"/>
              <a:buChar char="–"/>
              <a:defRPr b="0"/>
            </a:lvl5pPr>
            <a:lvl6pPr marL="1371600" indent="-228600">
              <a:spcBef>
                <a:spcPts val="600"/>
              </a:spcBef>
              <a:buFont typeface="Arial" pitchFamily="34" charset="0"/>
              <a:buChar char="–"/>
              <a:defRPr baseline="0"/>
            </a:lvl6pPr>
            <a:lvl7pPr marL="1600200" indent="-228600">
              <a:spcBef>
                <a:spcPts val="600"/>
              </a:spcBef>
              <a:buFont typeface="Arial" pitchFamily="34" charset="0"/>
              <a:buChar char="–"/>
              <a:defRPr baseline="0"/>
            </a:lvl7pPr>
            <a:lvl8pPr marL="1828800" indent="-228600">
              <a:spcBef>
                <a:spcPts val="600"/>
              </a:spcBef>
              <a:buFont typeface="Arial" pitchFamily="34" charset="0"/>
              <a:buChar char="–"/>
              <a:defRPr baseline="0"/>
            </a:lvl8pPr>
            <a:lvl9pPr marL="2057400" indent="-228600">
              <a:spcBef>
                <a:spcPts val="600"/>
              </a:spcBef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85800" y="639763"/>
            <a:ext cx="13258800" cy="14176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85799" y="2057399"/>
            <a:ext cx="13258799" cy="5121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Text Box 115"/>
          <p:cNvSpPr txBox="1">
            <a:spLocks noChangeArrowheads="1"/>
          </p:cNvSpPr>
          <p:nvPr userDrawn="1"/>
        </p:nvSpPr>
        <p:spPr bwMode="auto">
          <a:xfrm>
            <a:off x="13533120" y="7580439"/>
            <a:ext cx="411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18E29826-F105-4F77-B977-03F4A4723A21}" type="slidenum">
              <a:rPr lang="en-US" sz="1100" b="1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‹#›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B6FF065E-2B34-4360-B045-0F02C20A28BE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85800" y="7580437"/>
            <a:ext cx="2286000" cy="259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A257A4-768C-E187-247E-ABE6DEB0035E}"/>
              </a:ext>
            </a:extLst>
          </p:cNvPr>
          <p:cNvSpPr txBox="1"/>
          <p:nvPr userDrawn="1"/>
        </p:nvSpPr>
        <p:spPr>
          <a:xfrm>
            <a:off x="6137910" y="7868126"/>
            <a:ext cx="23545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/>
              <a:t>DXC Internal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449BE-CF0C-B5BE-D973-8117818C3A4F}"/>
              </a:ext>
            </a:extLst>
          </p:cNvPr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© </a:t>
            </a:r>
            <a:fld id="{C0650B53-F5B1-403A-BD70-58B7AE2589AD}" type="datetimeyyyy">
              <a:rPr lang="en-US" sz="1100" smtClean="0"/>
              <a:t>2025</a:t>
            </a:fld>
            <a:r>
              <a:rPr lang="en-US" sz="1100" dirty="0"/>
              <a:t> DXC Technology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289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9" r:id="rId2"/>
    <p:sldLayoutId id="2147483833" r:id="rId3"/>
    <p:sldLayoutId id="2147483834" r:id="rId4"/>
    <p:sldLayoutId id="2147483659" r:id="rId5"/>
    <p:sldLayoutId id="2147483667" r:id="rId6"/>
    <p:sldLayoutId id="2147483650" r:id="rId7"/>
    <p:sldLayoutId id="2147483752" r:id="rId8"/>
    <p:sldLayoutId id="2147483666" r:id="rId9"/>
    <p:sldLayoutId id="2147483652" r:id="rId10"/>
    <p:sldLayoutId id="2147483660" r:id="rId11"/>
    <p:sldLayoutId id="2147483662" r:id="rId12"/>
    <p:sldLayoutId id="2147483663" r:id="rId13"/>
    <p:sldLayoutId id="2147483835" r:id="rId14"/>
    <p:sldLayoutId id="2147483836" r:id="rId15"/>
    <p:sldLayoutId id="2147483837" r:id="rId16"/>
    <p:sldLayoutId id="2147483655" r:id="rId17"/>
    <p:sldLayoutId id="2147483692" r:id="rId18"/>
    <p:sldLayoutId id="214748384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463040" rtl="0" eaLnBrk="1" latinLnBrk="0" hangingPunct="1">
        <a:lnSpc>
          <a:spcPct val="85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463040" rtl="0" eaLnBrk="1" latinLnBrk="0" hangingPunct="1">
        <a:spcBef>
          <a:spcPts val="1200"/>
        </a:spcBef>
        <a:buFontTx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463040" rtl="0" eaLnBrk="1" latinLnBrk="0" hangingPunct="1">
        <a:spcBef>
          <a:spcPts val="12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1463040" rtl="0" eaLnBrk="1" latinLnBrk="0" hangingPunct="1">
        <a:spcBef>
          <a:spcPts val="1200"/>
        </a:spcBef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1463040" rtl="0" eaLnBrk="1" latinLnBrk="0" hangingPunct="1">
        <a:spcBef>
          <a:spcPts val="600"/>
        </a:spcBef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228600" algn="l" defTabSz="1463040" rtl="0" eaLnBrk="1" latinLnBrk="0" hangingPunct="1">
        <a:spcBef>
          <a:spcPts val="600"/>
        </a:spcBef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228600" algn="l" defTabSz="146304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143000" indent="-228600" algn="l" defTabSz="1463040" rtl="0" eaLnBrk="1" latinLnBrk="0" hangingPunct="1">
        <a:spcBef>
          <a:spcPts val="600"/>
        </a:spcBef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228600" algn="l" defTabSz="1463040" rtl="0" eaLnBrk="1" latinLnBrk="0" hangingPunct="1">
        <a:spcBef>
          <a:spcPts val="6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00200" indent="-228600" algn="l" defTabSz="1463040" rtl="0" eaLnBrk="1" latinLnBrk="0" hangingPunct="1">
        <a:spcBef>
          <a:spcPts val="600"/>
        </a:spcBef>
        <a:buFont typeface="Arial" pitchFamily="34" charset="0"/>
        <a:buChar char="–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" userDrawn="1">
          <p15:clr>
            <a:srgbClr val="F26B43"/>
          </p15:clr>
        </p15:guide>
        <p15:guide id="2" pos="4608" userDrawn="1">
          <p15:clr>
            <a:srgbClr val="F26B43"/>
          </p15:clr>
        </p15:guide>
        <p15:guide id="3" pos="432" userDrawn="1">
          <p15:clr>
            <a:srgbClr val="F26B43"/>
          </p15:clr>
        </p15:guide>
        <p15:guide id="4" pos="3024" userDrawn="1">
          <p15:clr>
            <a:srgbClr val="F26B43"/>
          </p15:clr>
        </p15:guide>
        <p15:guide id="5" pos="3312" userDrawn="1">
          <p15:clr>
            <a:srgbClr val="F26B43"/>
          </p15:clr>
        </p15:guide>
        <p15:guide id="6" pos="4464" userDrawn="1">
          <p15:clr>
            <a:srgbClr val="F26B43"/>
          </p15:clr>
        </p15:guide>
        <p15:guide id="7" pos="4752" userDrawn="1">
          <p15:clr>
            <a:srgbClr val="F26B43"/>
          </p15:clr>
        </p15:guide>
        <p15:guide id="8" pos="5904" userDrawn="1">
          <p15:clr>
            <a:srgbClr val="F26B43"/>
          </p15:clr>
        </p15:guide>
        <p15:guide id="9" pos="6192" userDrawn="1">
          <p15:clr>
            <a:srgbClr val="F26B43"/>
          </p15:clr>
        </p15:guide>
        <p15:guide id="10" pos="7488" userDrawn="1">
          <p15:clr>
            <a:srgbClr val="F26B43"/>
          </p15:clr>
        </p15:guide>
        <p15:guide id="11" pos="8784" userDrawn="1">
          <p15:clr>
            <a:srgbClr val="F26B43"/>
          </p15:clr>
        </p15:guide>
        <p15:guide id="12" orient="horz" pos="1296" userDrawn="1">
          <p15:clr>
            <a:srgbClr val="F26B43"/>
          </p15:clr>
        </p15:guide>
        <p15:guide id="13" orient="horz" pos="4522" userDrawn="1">
          <p15:clr>
            <a:srgbClr val="F26B43"/>
          </p15:clr>
        </p15:guide>
        <p15:guide id="14" orient="horz" pos="4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benefit.pl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15.jp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hyperlink" Target="https://www.masterbenefit.pl/luxoft/" TargetMode="Externa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hyperlink" Target="https://luxproject.luxoft.com/confluence/display/PLN/Glasses+reimbursemen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uxproject.luxoft.com/confluence/display/PLN/Glasses+reimbursement" TargetMode="External"/><Relationship Id="rId13" Type="http://schemas.openxmlformats.org/officeDocument/2006/relationships/hyperlink" Target="https://luxproject.luxoft.com/confluence/display/PLN/LuxGood" TargetMode="External"/><Relationship Id="rId18" Type="http://schemas.openxmlformats.org/officeDocument/2006/relationships/image" Target="../media/image17.jpg"/><Relationship Id="rId3" Type="http://schemas.openxmlformats.org/officeDocument/2006/relationships/image" Target="../media/image11.png"/><Relationship Id="rId7" Type="http://schemas.openxmlformats.org/officeDocument/2006/relationships/hyperlink" Target="https://luxproject.luxoft.com/confluence/display/PLN/MyBenefit" TargetMode="External"/><Relationship Id="rId12" Type="http://schemas.openxmlformats.org/officeDocument/2006/relationships/hyperlink" Target="https://luxproject.luxoft.com/confluence/display/PLN/LuxMed+-+Private+Hospital+Insurance" TargetMode="External"/><Relationship Id="rId17" Type="http://schemas.openxmlformats.org/officeDocument/2006/relationships/image" Target="../media/image16.png"/><Relationship Id="rId2" Type="http://schemas.openxmlformats.org/officeDocument/2006/relationships/image" Target="../media/image10.png"/><Relationship Id="rId16" Type="http://schemas.openxmlformats.org/officeDocument/2006/relationships/image" Target="../media/image15.jp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luxproject.luxoft.com/confluence/display/PLN/Luxmed" TargetMode="External"/><Relationship Id="rId11" Type="http://schemas.openxmlformats.org/officeDocument/2006/relationships/hyperlink" Target="https://luxproject.luxoft.com/confluence/display/KRAK/Car%2BLeasing%2BProgram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10" Type="http://schemas.openxmlformats.org/officeDocument/2006/relationships/hyperlink" Target="https://luxproject.luxoft.com/confluence/display/PLN/Car+Leasing+Program" TargetMode="External"/><Relationship Id="rId19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hyperlink" Target="https://luxproject.luxoft.com/confluence/display/PLN/Life+insurance+-+UNUM" TargetMode="External"/><Relationship Id="rId14" Type="http://schemas.openxmlformats.org/officeDocument/2006/relationships/hyperlink" Target="https://nam12.safelinks.protection.outlook.com/?url=https%3A%2F%2Fluxproject.luxoft.com%2Fconfluence%2Fdisplay%2FPLN%2FEmployee%2BAssistance%2BProgram&amp;data=05%7C02%7Colga.mysiak%40dxc.com%7C3ec1811f74004338121708dd451817e1%7C93f33571550f43cfb09fcd331338d086%7C0%7C0%7C638742691958532819%7CUnknown%7CTWFpbGZsb3d8eyJFbXB0eU1hcGkiOnRydWUsIlYiOiIwLjAuMDAwMCIsIlAiOiJXaW4zMiIsIkFOIjoiTWFpbCIsIldUIjoyfQ%3D%3D%7C0%7C%7C%7C&amp;sdata=FKAX3Q2VqsO5Suqqn6Wtbn02%2BDtUfysZ9sWfpYtzSKQ%3D&amp;reserved=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b.unum.pl/Enrollment/%23/MDgzMzcxNTE2MTA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AA510-CFA1-7FAE-38E8-7CB0BC6F2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F6DA0-2DBC-ED3F-AC78-7D61731D5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spc="-10" dirty="0">
                <a:solidFill>
                  <a:srgbClr val="FFFFFF"/>
                </a:solidFill>
              </a:rPr>
              <a:t>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2109216"/>
            <a:ext cx="4361815" cy="1129155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203835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605"/>
              </a:spcBef>
            </a:pPr>
            <a:r>
              <a:rPr lang="en-US" sz="2000" b="1" dirty="0">
                <a:solidFill>
                  <a:srgbClr val="5F229F"/>
                </a:solidFill>
                <a:latin typeface="Arial"/>
                <a:cs typeface="Arial"/>
              </a:rPr>
              <a:t>Package</a:t>
            </a:r>
            <a:r>
              <a:rPr lang="en-US" sz="2000" b="1" spc="-5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5F229F"/>
                </a:solidFill>
                <a:latin typeface="Arial"/>
                <a:cs typeface="Arial"/>
              </a:rPr>
              <a:t>Complex</a:t>
            </a:r>
            <a:r>
              <a:rPr lang="en-US" sz="2000" b="1" spc="-4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lang="pl-PL" sz="2000" b="1" spc="-40" dirty="0">
                <a:solidFill>
                  <a:srgbClr val="5F229F"/>
                </a:solidFill>
                <a:latin typeface="Arial"/>
                <a:cs typeface="Arial"/>
              </a:rPr>
              <a:t>III </a:t>
            </a:r>
            <a:r>
              <a:rPr lang="en-US" sz="2000" b="1" dirty="0">
                <a:solidFill>
                  <a:srgbClr val="5F229F"/>
                </a:solidFill>
                <a:latin typeface="Arial"/>
                <a:cs typeface="Arial"/>
              </a:rPr>
              <a:t>for</a:t>
            </a:r>
            <a:r>
              <a:rPr lang="en-US" sz="2000" b="1" spc="-4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lang="en-US" sz="2000" b="1" spc="-25" dirty="0">
                <a:solidFill>
                  <a:srgbClr val="5F229F"/>
                </a:solidFill>
                <a:latin typeface="Arial"/>
                <a:cs typeface="Arial"/>
              </a:rPr>
              <a:t>the </a:t>
            </a:r>
            <a:r>
              <a:rPr lang="en-US" sz="2000" b="1" dirty="0">
                <a:solidFill>
                  <a:srgbClr val="5F229F"/>
                </a:solidFill>
                <a:latin typeface="Arial"/>
                <a:cs typeface="Arial"/>
              </a:rPr>
              <a:t>Employee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–</a:t>
            </a:r>
            <a:r>
              <a:rPr sz="2000" b="1" spc="-2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cost</a:t>
            </a:r>
            <a:r>
              <a:rPr sz="2000" b="1" spc="-3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lang="pl-PL" sz="2000" b="1" spc="-35" dirty="0">
                <a:solidFill>
                  <a:srgbClr val="5F229F"/>
                </a:solidFill>
                <a:latin typeface="Arial"/>
                <a:cs typeface="Arial"/>
              </a:rPr>
              <a:t>41,04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PLN</a:t>
            </a:r>
            <a:r>
              <a:rPr sz="2000" b="1" spc="-1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for</a:t>
            </a:r>
            <a:r>
              <a:rPr sz="2000" b="1" spc="-4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an</a:t>
            </a:r>
            <a:r>
              <a:rPr sz="2000" b="1" spc="-13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F229F"/>
                </a:solidFill>
                <a:latin typeface="Arial"/>
                <a:cs typeface="Arial"/>
              </a:rPr>
              <a:t>employee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4021" y="3672585"/>
            <a:ext cx="4090670" cy="264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6357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Package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Complex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lang="pl-PL" sz="2000" b="1" spc="-35" dirty="0">
                <a:latin typeface="Arial"/>
                <a:cs typeface="Arial"/>
              </a:rPr>
              <a:t>III (Gold variant)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the </a:t>
            </a:r>
            <a:r>
              <a:rPr sz="2000" b="1" dirty="0">
                <a:latin typeface="Arial"/>
                <a:cs typeface="Arial"/>
              </a:rPr>
              <a:t>Partner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310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PLN</a:t>
            </a:r>
            <a:endParaRPr lang="pl-PL" sz="2000" spc="-25" dirty="0">
              <a:latin typeface="Arial"/>
              <a:cs typeface="Arial"/>
            </a:endParaRPr>
          </a:p>
          <a:p>
            <a:pPr marL="12700" marR="66357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lang="pl-PL" sz="2000" dirty="0">
                <a:latin typeface="Arial"/>
                <a:cs typeface="Arial"/>
              </a:rPr>
              <a:t>     </a:t>
            </a:r>
            <a:r>
              <a:rPr lang="en-US" sz="2000" dirty="0">
                <a:latin typeface="Arial"/>
                <a:cs typeface="Arial"/>
              </a:rPr>
              <a:t>(for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at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least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12</a:t>
            </a:r>
            <a:r>
              <a:rPr lang="en-US" sz="2000" spc="-15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months</a:t>
            </a:r>
            <a:r>
              <a:rPr lang="pl-PL" sz="2000" spc="-25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1" dirty="0">
                <a:latin typeface="Arial"/>
                <a:cs typeface="Arial"/>
              </a:rPr>
              <a:t>Family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package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with</a:t>
            </a:r>
            <a:r>
              <a:rPr sz="2000" b="1" spc="-170" dirty="0">
                <a:latin typeface="Arial"/>
                <a:cs typeface="Arial"/>
              </a:rPr>
              <a:t> </a:t>
            </a:r>
            <a:r>
              <a:rPr lang="pl-PL" sz="2000" b="1" spc="-10" dirty="0">
                <a:latin typeface="Arial"/>
                <a:cs typeface="Arial"/>
              </a:rPr>
              <a:t>Gold variant</a:t>
            </a:r>
            <a:endParaRPr sz="2000" dirty="0">
              <a:latin typeface="Arial"/>
              <a:cs typeface="Arial"/>
            </a:endParaRPr>
          </a:p>
          <a:p>
            <a:pPr marL="42545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–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cost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441,57</a:t>
            </a:r>
            <a:r>
              <a:rPr lang="pl-PL" sz="2000" spc="-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PLN</a:t>
            </a:r>
            <a:r>
              <a:rPr lang="pl-PL" sz="2000" spc="-10" dirty="0">
                <a:latin typeface="Arial"/>
                <a:cs typeface="Arial"/>
              </a:rPr>
              <a:t> </a:t>
            </a:r>
          </a:p>
          <a:p>
            <a:pPr marL="425450">
              <a:lnSpc>
                <a:spcPct val="100000"/>
              </a:lnSpc>
            </a:pPr>
            <a:r>
              <a:rPr lang="en-US" sz="2000" dirty="0">
                <a:latin typeface="Arial"/>
                <a:cs typeface="Arial"/>
              </a:rPr>
              <a:t>(for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at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least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12</a:t>
            </a:r>
            <a:r>
              <a:rPr lang="en-US" sz="2000" spc="-15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months</a:t>
            </a:r>
            <a:r>
              <a:rPr lang="pl-PL" sz="2000" spc="-10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3031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Lux</a:t>
            </a:r>
            <a:r>
              <a:rPr sz="3600" spc="-5" dirty="0"/>
              <a:t> </a:t>
            </a:r>
            <a:r>
              <a:rPr sz="3600" dirty="0"/>
              <a:t>Med</a:t>
            </a:r>
            <a:r>
              <a:rPr sz="3600" spc="-10" dirty="0"/>
              <a:t> </a:t>
            </a:r>
            <a:r>
              <a:rPr sz="3600" dirty="0"/>
              <a:t>Health</a:t>
            </a:r>
            <a:r>
              <a:rPr sz="3600" spc="-90" dirty="0"/>
              <a:t> </a:t>
            </a:r>
            <a:r>
              <a:rPr sz="3600" spc="-20" dirty="0"/>
              <a:t>Care</a:t>
            </a:r>
            <a:endParaRPr sz="3600" dirty="0"/>
          </a:p>
          <a:p>
            <a:pPr marL="88265">
              <a:lnSpc>
                <a:spcPct val="100000"/>
              </a:lnSpc>
              <a:spcBef>
                <a:spcPts val="35"/>
              </a:spcBef>
            </a:pPr>
            <a:r>
              <a:rPr lang="pl-PL" sz="2400" b="0" dirty="0">
                <a:solidFill>
                  <a:srgbClr val="000000"/>
                </a:solidFill>
                <a:latin typeface="Arial"/>
                <a:cs typeface="Arial"/>
              </a:rPr>
              <a:t>Gold Medical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Package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3754100" y="7628811"/>
            <a:ext cx="244475" cy="18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25" smtClean="0"/>
              <a:pPr marL="38100">
                <a:lnSpc>
                  <a:spcPct val="100000"/>
                </a:lnSpc>
              </a:pPr>
              <a:t>10</a:t>
            </a:fld>
            <a:endParaRPr spc="-2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A8895F-1FE7-DA38-3FE3-0A6049DF9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144" y="2035274"/>
            <a:ext cx="8681456" cy="51210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2109216"/>
            <a:ext cx="4361815" cy="1129155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203835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605"/>
              </a:spcBef>
            </a:pP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Medical</a:t>
            </a:r>
            <a:r>
              <a:rPr sz="2000" b="1" spc="-5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package</a:t>
            </a:r>
            <a:r>
              <a:rPr sz="2000" b="1" spc="-2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F229F"/>
                </a:solidFill>
                <a:latin typeface="Arial"/>
                <a:cs typeface="Arial"/>
              </a:rPr>
              <a:t>for</a:t>
            </a:r>
            <a:r>
              <a:rPr sz="2000" b="1" spc="-13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F229F"/>
                </a:solidFill>
                <a:latin typeface="Arial"/>
                <a:cs typeface="Arial"/>
              </a:rPr>
              <a:t>Parent</a:t>
            </a:r>
            <a:endParaRPr sz="2000" dirty="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cost</a:t>
            </a:r>
            <a:r>
              <a:rPr sz="2000" b="1" spc="-1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lang="pl-PL" sz="2000" b="1" spc="-15" dirty="0">
                <a:solidFill>
                  <a:srgbClr val="5F229F"/>
                </a:solidFill>
                <a:latin typeface="Arial"/>
                <a:cs typeface="Arial"/>
              </a:rPr>
              <a:t>250,68</a:t>
            </a:r>
            <a:r>
              <a:rPr sz="2000" b="1" spc="-7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5F229F"/>
                </a:solidFill>
                <a:latin typeface="Arial"/>
                <a:cs typeface="Arial"/>
              </a:rPr>
              <a:t>PLN</a:t>
            </a:r>
            <a:endParaRPr sz="2000" dirty="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(per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person/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month)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4021" y="3672585"/>
            <a:ext cx="3930015" cy="15651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  <a:tabLst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“Best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Help”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Insurance </a:t>
            </a:r>
            <a:r>
              <a:rPr sz="2000" b="1" spc="-25" dirty="0">
                <a:latin typeface="Arial"/>
                <a:cs typeface="Arial"/>
              </a:rPr>
              <a:t>Treatment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Critical</a:t>
            </a:r>
            <a:r>
              <a:rPr sz="2000" b="1" spc="-2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Illnesses </a:t>
            </a:r>
            <a:r>
              <a:rPr sz="2000" b="1" dirty="0">
                <a:latin typeface="Arial"/>
                <a:cs typeface="Arial"/>
              </a:rPr>
              <a:t>Abroad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cost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110,4</a:t>
            </a:r>
            <a:r>
              <a:rPr lang="en-US" sz="2000" dirty="0">
                <a:latin typeface="Arial"/>
                <a:cs typeface="Arial"/>
              </a:rPr>
              <a:t>0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PLN</a:t>
            </a:r>
            <a:endParaRPr lang="pl-PL" sz="2000" spc="-10" dirty="0">
              <a:latin typeface="Arial"/>
              <a:cs typeface="Arial"/>
            </a:endParaRPr>
          </a:p>
          <a:p>
            <a:pPr marL="12700" marR="5080">
              <a:spcBef>
                <a:spcPts val="105"/>
              </a:spcBef>
              <a:tabLst>
                <a:tab pos="355600" algn="l"/>
              </a:tabLst>
            </a:pPr>
            <a:r>
              <a:rPr lang="en-US" sz="2000" dirty="0">
                <a:latin typeface="Arial"/>
                <a:cs typeface="Arial"/>
              </a:rPr>
              <a:t>(per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person/</a:t>
            </a:r>
            <a:r>
              <a:rPr lang="en-US" sz="2000" spc="-4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per</a:t>
            </a:r>
            <a:r>
              <a:rPr lang="en-US" sz="2000" spc="-12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month)</a:t>
            </a:r>
            <a:endParaRPr lang="en-US" sz="20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8279" y="2057400"/>
            <a:ext cx="8677655" cy="51511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3031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Lux</a:t>
            </a:r>
            <a:r>
              <a:rPr sz="3600" spc="-5" dirty="0"/>
              <a:t> </a:t>
            </a:r>
            <a:r>
              <a:rPr sz="3600" dirty="0"/>
              <a:t>Med</a:t>
            </a:r>
            <a:r>
              <a:rPr sz="3600" spc="-10" dirty="0"/>
              <a:t> </a:t>
            </a:r>
            <a:r>
              <a:rPr sz="3600" dirty="0"/>
              <a:t>Health</a:t>
            </a:r>
            <a:r>
              <a:rPr sz="3600" spc="-90" dirty="0"/>
              <a:t> </a:t>
            </a:r>
            <a:r>
              <a:rPr sz="3600" spc="-20" dirty="0"/>
              <a:t>Care</a:t>
            </a:r>
            <a:endParaRPr sz="3600"/>
          </a:p>
          <a:p>
            <a:pPr marL="88265">
              <a:lnSpc>
                <a:spcPct val="100000"/>
              </a:lnSpc>
              <a:spcBef>
                <a:spcPts val="35"/>
              </a:spcBef>
            </a:pP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Additional</a:t>
            </a:r>
            <a:r>
              <a:rPr sz="2400" b="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Packages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3754100" y="7628811"/>
            <a:ext cx="244475" cy="18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25" smtClean="0"/>
              <a:pPr marL="38100">
                <a:lnSpc>
                  <a:spcPct val="100000"/>
                </a:lnSpc>
              </a:pPr>
              <a:t>11</a:t>
            </a:fld>
            <a:endParaRPr spc="-2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398" y="0"/>
            <a:ext cx="50383" cy="46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17198" y="0"/>
            <a:ext cx="50382" cy="46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7798" y="0"/>
            <a:ext cx="50382" cy="46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9198" y="0"/>
            <a:ext cx="50382" cy="46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6398" y="0"/>
            <a:ext cx="50382" cy="46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0398" y="0"/>
            <a:ext cx="50383" cy="46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3198" y="0"/>
            <a:ext cx="50383" cy="46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5198" y="0"/>
            <a:ext cx="50382" cy="46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2398" y="0"/>
            <a:ext cx="50382" cy="46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59798" y="0"/>
            <a:ext cx="50382" cy="4699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96900" y="107391"/>
            <a:ext cx="7812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alibri"/>
                <a:cs typeface="Calibri"/>
              </a:rPr>
              <a:t>Private</a:t>
            </a:r>
            <a:r>
              <a:rPr sz="4000" spc="-13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Hospital</a:t>
            </a:r>
            <a:r>
              <a:rPr sz="4000" spc="-11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Insurance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–</a:t>
            </a:r>
            <a:r>
              <a:rPr sz="4000" spc="-14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Lux</a:t>
            </a:r>
            <a:r>
              <a:rPr sz="4000" spc="-135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Med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13754100" y="7628811"/>
            <a:ext cx="244475" cy="18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150"/>
                </a:lnSpc>
              </a:pPr>
              <a:t>12</a:t>
            </a:fld>
            <a:endParaRPr spc="-25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100" y="1336294"/>
            <a:ext cx="6395085" cy="5955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latin typeface="Arial"/>
                <a:cs typeface="Arial"/>
              </a:rPr>
              <a:t>WHAT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HOSPITAL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INSURANCE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Hospital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Insurance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means:</a:t>
            </a:r>
            <a:endParaRPr sz="2000">
              <a:latin typeface="Arial"/>
              <a:cs typeface="Arial"/>
            </a:endParaRPr>
          </a:p>
          <a:p>
            <a:pPr marL="12700" marR="376555" indent="157480">
              <a:lnSpc>
                <a:spcPct val="90100"/>
              </a:lnSpc>
              <a:spcBef>
                <a:spcPts val="595"/>
              </a:spcBef>
              <a:buChar char="•"/>
              <a:tabLst>
                <a:tab pos="170180" algn="l"/>
              </a:tabLst>
            </a:pPr>
            <a:r>
              <a:rPr sz="2000" dirty="0">
                <a:latin typeface="Arial"/>
                <a:cs typeface="Arial"/>
              </a:rPr>
              <a:t>Urgent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elective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procedures/surgeries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(e.g.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knee </a:t>
            </a:r>
            <a:r>
              <a:rPr sz="2000" dirty="0">
                <a:latin typeface="Arial"/>
                <a:cs typeface="Arial"/>
              </a:rPr>
              <a:t>joint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surgery,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removal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gallbladder,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removal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 </a:t>
            </a:r>
            <a:r>
              <a:rPr sz="2000" spc="-10" dirty="0">
                <a:latin typeface="Arial"/>
                <a:cs typeface="Arial"/>
              </a:rPr>
              <a:t>tonsils);</a:t>
            </a:r>
            <a:endParaRPr sz="2000">
              <a:latin typeface="Arial"/>
              <a:cs typeface="Arial"/>
            </a:endParaRPr>
          </a:p>
          <a:p>
            <a:pPr marL="12700" marR="5080" indent="157480">
              <a:lnSpc>
                <a:spcPts val="2160"/>
              </a:lnSpc>
              <a:spcBef>
                <a:spcPts val="630"/>
              </a:spcBef>
              <a:buChar char="•"/>
              <a:tabLst>
                <a:tab pos="170180" algn="l"/>
              </a:tabLst>
            </a:pPr>
            <a:r>
              <a:rPr sz="2000" dirty="0">
                <a:latin typeface="Arial"/>
                <a:cs typeface="Arial"/>
              </a:rPr>
              <a:t>Hospitalizations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require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hospital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diagnostics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and/or </a:t>
            </a:r>
            <a:r>
              <a:rPr sz="2000" dirty="0">
                <a:latin typeface="Arial"/>
                <a:cs typeface="Arial"/>
              </a:rPr>
              <a:t>non-surgical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treatment</a:t>
            </a:r>
            <a:endParaRPr sz="2000">
              <a:latin typeface="Arial"/>
              <a:cs typeface="Arial"/>
            </a:endParaRPr>
          </a:p>
          <a:p>
            <a:pPr marL="170180" indent="-157480">
              <a:lnSpc>
                <a:spcPts val="2280"/>
              </a:lnSpc>
              <a:spcBef>
                <a:spcPts val="330"/>
              </a:spcBef>
              <a:buChar char="•"/>
              <a:tabLst>
                <a:tab pos="170180" algn="l"/>
              </a:tabLst>
            </a:pPr>
            <a:r>
              <a:rPr sz="2000" dirty="0">
                <a:latin typeface="Arial"/>
                <a:cs typeface="Arial"/>
              </a:rPr>
              <a:t>Hospital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diagnostics,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which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necessary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before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procedure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surgery</a:t>
            </a:r>
            <a:endParaRPr sz="2000">
              <a:latin typeface="Arial"/>
              <a:cs typeface="Arial"/>
            </a:endParaRPr>
          </a:p>
          <a:p>
            <a:pPr marL="12700" marR="353060" indent="157480">
              <a:lnSpc>
                <a:spcPts val="2160"/>
              </a:lnSpc>
              <a:spcBef>
                <a:spcPts val="635"/>
              </a:spcBef>
              <a:buChar char="•"/>
              <a:tabLst>
                <a:tab pos="170180" algn="l"/>
              </a:tabLst>
            </a:pPr>
            <a:r>
              <a:rPr sz="2000" dirty="0">
                <a:latin typeface="Arial"/>
                <a:cs typeface="Arial"/>
              </a:rPr>
              <a:t>Post-hospital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rehabilitation,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i.e.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necessary </a:t>
            </a:r>
            <a:r>
              <a:rPr sz="2000" dirty="0">
                <a:latin typeface="Arial"/>
                <a:cs typeface="Arial"/>
              </a:rPr>
              <a:t>kinesitherapy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physical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therapy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orthopedic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or </a:t>
            </a:r>
            <a:r>
              <a:rPr sz="2000" dirty="0">
                <a:latin typeface="Arial"/>
                <a:cs typeface="Arial"/>
              </a:rPr>
              <a:t>neurosurgical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procedures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lymph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drainage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after </a:t>
            </a:r>
            <a:r>
              <a:rPr sz="2000" dirty="0">
                <a:latin typeface="Arial"/>
                <a:cs typeface="Arial"/>
              </a:rPr>
              <a:t>surgical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procedures</a:t>
            </a:r>
            <a:endParaRPr sz="2000">
              <a:latin typeface="Arial"/>
              <a:cs typeface="Arial"/>
            </a:endParaRPr>
          </a:p>
          <a:p>
            <a:pPr marL="12700" marR="26670" indent="158115">
              <a:lnSpc>
                <a:spcPct val="90100"/>
              </a:lnSpc>
              <a:spcBef>
                <a:spcPts val="565"/>
              </a:spcBef>
              <a:buChar char="•"/>
              <a:tabLst>
                <a:tab pos="170815" algn="l"/>
              </a:tabLst>
            </a:pPr>
            <a:r>
              <a:rPr sz="2000" dirty="0">
                <a:latin typeface="Arial"/>
                <a:cs typeface="Arial"/>
              </a:rPr>
              <a:t>Medical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hospitalization,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follow-</a:t>
            </a:r>
            <a:r>
              <a:rPr sz="2000" dirty="0">
                <a:latin typeface="Arial"/>
                <a:cs typeface="Arial"/>
              </a:rPr>
              <a:t>up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visits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hospitalization.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aim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monitor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effects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procedure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recovery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  <a:p>
            <a:pPr marL="170180" indent="-157480">
              <a:lnSpc>
                <a:spcPct val="100000"/>
              </a:lnSpc>
              <a:spcBef>
                <a:spcPts val="360"/>
              </a:spcBef>
              <a:buChar char="•"/>
              <a:tabLst>
                <a:tab pos="170180" algn="l"/>
              </a:tabLst>
            </a:pPr>
            <a:r>
              <a:rPr sz="2000" dirty="0">
                <a:latin typeface="Arial"/>
                <a:cs typeface="Arial"/>
              </a:rPr>
              <a:t>Emergency</a:t>
            </a:r>
            <a:r>
              <a:rPr sz="2000" spc="-10" dirty="0">
                <a:latin typeface="Arial"/>
                <a:cs typeface="Arial"/>
              </a:rPr>
              <a:t> Medical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Assistance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24/7</a:t>
            </a:r>
            <a:endParaRPr sz="2000">
              <a:latin typeface="Arial"/>
              <a:cs typeface="Arial"/>
            </a:endParaRPr>
          </a:p>
          <a:p>
            <a:pPr marL="170180" indent="-157480">
              <a:lnSpc>
                <a:spcPct val="100000"/>
              </a:lnSpc>
              <a:spcBef>
                <a:spcPts val="360"/>
              </a:spcBef>
              <a:buChar char="•"/>
              <a:tabLst>
                <a:tab pos="170180" algn="l"/>
              </a:tabLst>
            </a:pPr>
            <a:r>
              <a:rPr sz="2000" dirty="0">
                <a:latin typeface="Arial"/>
                <a:cs typeface="Arial"/>
              </a:rPr>
              <a:t>Hospital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Health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Check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B2B28A4-8411-3AB1-8A80-F015E8FB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702" y="2514601"/>
            <a:ext cx="7029411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558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MyBENEFIT</a:t>
            </a:r>
            <a:r>
              <a:rPr sz="3600" spc="-30" dirty="0"/>
              <a:t> </a:t>
            </a:r>
            <a:r>
              <a:rPr sz="3600" dirty="0"/>
              <a:t>–</a:t>
            </a:r>
            <a:r>
              <a:rPr sz="3600" spc="-15" dirty="0"/>
              <a:t> </a:t>
            </a:r>
            <a:r>
              <a:rPr sz="3600" dirty="0"/>
              <a:t>sport</a:t>
            </a:r>
            <a:r>
              <a:rPr sz="3600" spc="-5" dirty="0"/>
              <a:t> </a:t>
            </a:r>
            <a:r>
              <a:rPr sz="3600" dirty="0"/>
              <a:t>&amp;</a:t>
            </a:r>
            <a:r>
              <a:rPr sz="3600" spc="-25" dirty="0"/>
              <a:t> </a:t>
            </a:r>
            <a:r>
              <a:rPr sz="3600" dirty="0"/>
              <a:t>cafeteria</a:t>
            </a:r>
            <a:r>
              <a:rPr sz="3600" spc="-165" dirty="0"/>
              <a:t> </a:t>
            </a:r>
            <a:r>
              <a:rPr sz="3600" spc="-10" dirty="0"/>
              <a:t>program</a:t>
            </a:r>
            <a:endParaRPr sz="3600"/>
          </a:p>
          <a:p>
            <a:pPr marL="88265">
              <a:lnSpc>
                <a:spcPct val="100000"/>
              </a:lnSpc>
              <a:spcBef>
                <a:spcPts val="35"/>
              </a:spcBef>
            </a:pP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Basic</a:t>
            </a:r>
            <a:r>
              <a:rPr sz="2400"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15928" y="922019"/>
            <a:ext cx="2183891" cy="5943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4235" y="2076957"/>
            <a:ext cx="5927090" cy="3699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2987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System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benefits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management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MyBenefit </a:t>
            </a:r>
            <a:r>
              <a:rPr sz="2000" dirty="0">
                <a:latin typeface="Arial"/>
                <a:cs typeface="Arial"/>
              </a:rPr>
              <a:t>platform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http://www.mybenefit.pl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2000">
              <a:latin typeface="Arial"/>
              <a:cs typeface="Arial"/>
            </a:endParaRPr>
          </a:p>
          <a:p>
            <a:pPr marL="12700" marR="54737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Every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employee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receives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e-</a:t>
            </a:r>
            <a:r>
              <a:rPr sz="2000" dirty="0">
                <a:latin typeface="Arial"/>
                <a:cs typeface="Arial"/>
              </a:rPr>
              <a:t>mail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link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MyBenefit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individual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their </a:t>
            </a:r>
            <a:r>
              <a:rPr sz="2000" dirty="0">
                <a:latin typeface="Arial"/>
                <a:cs typeface="Arial"/>
              </a:rPr>
              <a:t>MyBenefit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account.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If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would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like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fully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participate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MyBenefit </a:t>
            </a:r>
            <a:r>
              <a:rPr sz="2000" dirty="0">
                <a:latin typeface="Arial"/>
                <a:cs typeface="Arial"/>
              </a:rPr>
              <a:t>Program,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should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fill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Benefit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Statement</a:t>
            </a:r>
            <a:r>
              <a:rPr sz="2000" i="1" spc="-1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month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receive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98,41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points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your </a:t>
            </a:r>
            <a:r>
              <a:rPr sz="2000" dirty="0">
                <a:latin typeface="Arial"/>
                <a:cs typeface="Arial"/>
              </a:rPr>
              <a:t>account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employee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pays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20.81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Luxoft </a:t>
            </a:r>
            <a:r>
              <a:rPr sz="2000" dirty="0">
                <a:latin typeface="Arial"/>
                <a:cs typeface="Arial"/>
              </a:rPr>
              <a:t>covers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77,60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PLN)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7623809" y="2076957"/>
            <a:ext cx="5917565" cy="4963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8069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Each</a:t>
            </a:r>
            <a:r>
              <a:rPr sz="2000" b="1" spc="-3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employee</a:t>
            </a:r>
            <a:r>
              <a:rPr sz="2000" b="1" spc="-3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has</a:t>
            </a:r>
            <a:r>
              <a:rPr sz="2000" b="1" spc="-2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choice</a:t>
            </a:r>
            <a:r>
              <a:rPr sz="2000" b="1" spc="-3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between</a:t>
            </a:r>
            <a:r>
              <a:rPr sz="2000" b="1" spc="-4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F229F"/>
                </a:solidFill>
                <a:latin typeface="Arial"/>
                <a:cs typeface="Arial"/>
              </a:rPr>
              <a:t>using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Multisport</a:t>
            </a:r>
            <a:r>
              <a:rPr sz="2000" b="1" spc="-6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card</a:t>
            </a:r>
            <a:r>
              <a:rPr sz="2000" b="1" spc="-2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or</a:t>
            </a:r>
            <a:r>
              <a:rPr sz="2000" b="1" spc="-2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collecting</a:t>
            </a:r>
            <a:r>
              <a:rPr sz="2000" b="1" spc="-4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the</a:t>
            </a:r>
            <a:r>
              <a:rPr sz="2000" b="1" spc="-2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points</a:t>
            </a:r>
            <a:r>
              <a:rPr sz="2000" b="1" spc="-2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in</a:t>
            </a:r>
            <a:r>
              <a:rPr sz="2000" b="1" spc="-19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5F229F"/>
                </a:solidFill>
                <a:latin typeface="Arial"/>
                <a:cs typeface="Arial"/>
              </a:rPr>
              <a:t>the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cafeteria</a:t>
            </a:r>
            <a:r>
              <a:rPr sz="2000" b="1" spc="-12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F229F"/>
                </a:solidFill>
                <a:latin typeface="Arial"/>
                <a:cs typeface="Arial"/>
              </a:rPr>
              <a:t>program</a:t>
            </a:r>
            <a:r>
              <a:rPr lang="pl-PL" sz="2000" b="1" spc="-10" dirty="0">
                <a:solidFill>
                  <a:srgbClr val="5F229F"/>
                </a:solidFill>
                <a:latin typeface="Arial"/>
                <a:cs typeface="Arial"/>
              </a:rPr>
              <a:t> or using Multilife platform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2000" dirty="0">
              <a:latin typeface="Arial"/>
              <a:cs typeface="Arial"/>
            </a:endParaRPr>
          </a:p>
          <a:p>
            <a:pPr marL="12700" marR="791210" indent="-7620" algn="just">
              <a:lnSpc>
                <a:spcPct val="100000"/>
              </a:lnSpc>
              <a:buSzPct val="95000"/>
              <a:buFont typeface="Arial"/>
              <a:buChar char="•"/>
              <a:tabLst>
                <a:tab pos="102235" algn="l"/>
              </a:tabLst>
            </a:pPr>
            <a:r>
              <a:rPr sz="2000" b="1" dirty="0">
                <a:latin typeface="Arial"/>
                <a:cs typeface="Arial"/>
              </a:rPr>
              <a:t>	Multisport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card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possibility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use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sport </a:t>
            </a:r>
            <a:r>
              <a:rPr sz="2000" dirty="0">
                <a:latin typeface="Arial"/>
                <a:cs typeface="Arial"/>
              </a:rPr>
              <a:t>facilities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(gyms,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swimming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pools,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etc)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no </a:t>
            </a:r>
            <a:r>
              <a:rPr sz="2000" dirty="0">
                <a:latin typeface="Arial"/>
                <a:cs typeface="Arial"/>
              </a:rPr>
              <a:t>extra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cost</a:t>
            </a:r>
            <a:endParaRPr sz="2000" dirty="0">
              <a:latin typeface="Arial"/>
              <a:cs typeface="Arial"/>
            </a:endParaRPr>
          </a:p>
          <a:p>
            <a:pPr marL="12700" marR="5080" indent="-7620">
              <a:lnSpc>
                <a:spcPct val="100000"/>
              </a:lnSpc>
              <a:buSzPct val="95000"/>
              <a:buFont typeface="Arial"/>
              <a:buChar char="•"/>
              <a:tabLst>
                <a:tab pos="102235" algn="l"/>
              </a:tabLst>
            </a:pPr>
            <a:r>
              <a:rPr sz="2000" b="1" dirty="0">
                <a:latin typeface="Arial"/>
                <a:cs typeface="Arial"/>
              </a:rPr>
              <a:t>	Multicafeteria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program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possibility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to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collect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points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chosen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goods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from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platform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(cinema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tickets,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shop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vouchers,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holliday offers,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etc.)</a:t>
            </a:r>
            <a:endParaRPr lang="pl-PL" sz="2000" spc="-20" dirty="0">
              <a:latin typeface="Arial"/>
              <a:cs typeface="Arial"/>
            </a:endParaRPr>
          </a:p>
          <a:p>
            <a:pPr marL="12700" marR="5080" indent="-7620">
              <a:lnSpc>
                <a:spcPct val="100000"/>
              </a:lnSpc>
              <a:buSzPct val="95000"/>
              <a:buFont typeface="Arial"/>
              <a:buChar char="•"/>
              <a:tabLst>
                <a:tab pos="102235" algn="l"/>
              </a:tabLst>
            </a:pPr>
            <a:r>
              <a:rPr lang="pl-PL" sz="2000" b="1" spc="-20" dirty="0">
                <a:latin typeface="Arial"/>
                <a:cs typeface="Arial"/>
              </a:rPr>
              <a:t>Multilife</a:t>
            </a:r>
            <a:r>
              <a:rPr lang="pl-PL" sz="2000" spc="-20" dirty="0">
                <a:latin typeface="Arial"/>
                <a:cs typeface="Arial"/>
              </a:rPr>
              <a:t> – </a:t>
            </a:r>
            <a:r>
              <a:rPr lang="en-US" sz="2000" spc="-20" dirty="0">
                <a:latin typeface="Arial"/>
                <a:cs typeface="Arial"/>
              </a:rPr>
              <a:t> an innovative platform that offers 11 online services available 24/7 to support health and personal development</a:t>
            </a:r>
            <a:r>
              <a:rPr lang="pl-PL" sz="2000" spc="-20" dirty="0">
                <a:latin typeface="Arial"/>
                <a:cs typeface="Arial"/>
              </a:rPr>
              <a:t>. </a:t>
            </a:r>
            <a:r>
              <a:rPr lang="en-US" sz="2000" spc="-20" dirty="0">
                <a:latin typeface="Arial"/>
                <a:cs typeface="Arial"/>
              </a:rPr>
              <a:t>These include training on Yes2Move, a diet creator and thousands of books on </a:t>
            </a:r>
            <a:r>
              <a:rPr lang="en-US" sz="2000" spc="-20" dirty="0" err="1">
                <a:latin typeface="Arial"/>
                <a:cs typeface="Arial"/>
              </a:rPr>
              <a:t>Legimi</a:t>
            </a:r>
            <a:r>
              <a:rPr lang="en-US" sz="2000" spc="-2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39763"/>
            <a:ext cx="13258800" cy="1436854"/>
          </a:xfrm>
          <a:prstGeom prst="rect">
            <a:avLst/>
          </a:prstGeom>
        </p:spPr>
        <p:txBody>
          <a:bodyPr vert="horz" wrap="square" lIns="0" tIns="508558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MyBENEFIT</a:t>
            </a:r>
            <a:r>
              <a:rPr sz="3600" spc="-30" dirty="0"/>
              <a:t> </a:t>
            </a:r>
            <a:r>
              <a:rPr sz="3600" dirty="0"/>
              <a:t>–</a:t>
            </a:r>
            <a:r>
              <a:rPr sz="3600" spc="-15" dirty="0"/>
              <a:t> </a:t>
            </a:r>
            <a:r>
              <a:rPr sz="3600" dirty="0"/>
              <a:t>sport</a:t>
            </a:r>
            <a:r>
              <a:rPr sz="3600" spc="-5" dirty="0"/>
              <a:t> </a:t>
            </a:r>
            <a:r>
              <a:rPr sz="3600" dirty="0"/>
              <a:t>&amp;</a:t>
            </a:r>
            <a:r>
              <a:rPr sz="3600" spc="-25" dirty="0"/>
              <a:t> </a:t>
            </a:r>
            <a:r>
              <a:rPr sz="3600" dirty="0"/>
              <a:t>cafeteria</a:t>
            </a:r>
            <a:r>
              <a:rPr sz="3600" spc="-165" dirty="0"/>
              <a:t> </a:t>
            </a:r>
            <a:r>
              <a:rPr sz="3600" spc="-10" dirty="0"/>
              <a:t>program</a:t>
            </a:r>
            <a:endParaRPr sz="3600" dirty="0"/>
          </a:p>
          <a:p>
            <a:pPr marL="88265">
              <a:lnSpc>
                <a:spcPct val="100000"/>
              </a:lnSpc>
              <a:spcBef>
                <a:spcPts val="35"/>
              </a:spcBef>
            </a:pP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Basic</a:t>
            </a:r>
            <a:r>
              <a:rPr sz="2400"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information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15928" y="922019"/>
            <a:ext cx="2183891" cy="5943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9851" y="2031238"/>
            <a:ext cx="10981055" cy="4347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1209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1045844" algn="l"/>
                <a:tab pos="4601210" algn="l"/>
              </a:tabLst>
            </a:pPr>
            <a:endParaRPr lang="pl-PL" sz="2000" dirty="0">
              <a:latin typeface="Arial"/>
              <a:cs typeface="Arial"/>
            </a:endParaRPr>
          </a:p>
          <a:p>
            <a:pPr marL="355600" marR="21209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1045844" algn="l"/>
                <a:tab pos="4601210" algn="l"/>
              </a:tabLst>
            </a:pPr>
            <a:endParaRPr lang="pl-PL" sz="2000" dirty="0">
              <a:latin typeface="Arial"/>
              <a:cs typeface="Arial"/>
            </a:endParaRPr>
          </a:p>
          <a:p>
            <a:pPr marL="355600" marR="21209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1045844" algn="l"/>
                <a:tab pos="4601210" algn="l"/>
              </a:tabLst>
            </a:pPr>
            <a:r>
              <a:rPr sz="2000" dirty="0">
                <a:latin typeface="Arial"/>
                <a:cs typeface="Arial"/>
              </a:rPr>
              <a:t>Multisport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users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92.79</a:t>
            </a:r>
            <a:r>
              <a:rPr sz="2000" dirty="0">
                <a:latin typeface="Arial"/>
                <a:cs typeface="Arial"/>
              </a:rPr>
              <a:t>	points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deducted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month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cost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(or</a:t>
            </a:r>
            <a:r>
              <a:rPr sz="2000" spc="-10" dirty="0">
                <a:latin typeface="Arial"/>
                <a:cs typeface="Arial"/>
              </a:rPr>
              <a:t> 57.61 </a:t>
            </a:r>
            <a:r>
              <a:rPr sz="2000" dirty="0">
                <a:latin typeface="Arial"/>
                <a:cs typeface="Arial"/>
              </a:rPr>
              <a:t>points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Multiport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Light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Card)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accumulating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lang="pl-PL" sz="2000" spc="-40" dirty="0">
                <a:latin typeface="Arial"/>
                <a:cs typeface="Arial"/>
              </a:rPr>
              <a:t>cafeteria </a:t>
            </a:r>
            <a:r>
              <a:rPr sz="2000" dirty="0">
                <a:latin typeface="Arial"/>
                <a:cs typeface="Arial"/>
              </a:rPr>
              <a:t>p</a:t>
            </a:r>
            <a:r>
              <a:rPr lang="pl-PL" sz="2000" dirty="0">
                <a:latin typeface="Arial"/>
                <a:cs typeface="Arial"/>
              </a:rPr>
              <a:t>latform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be </a:t>
            </a:r>
            <a:r>
              <a:rPr sz="2000" spc="-20" dirty="0">
                <a:latin typeface="Arial"/>
                <a:cs typeface="Arial"/>
              </a:rPr>
              <a:t>used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whenever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want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so.</a:t>
            </a:r>
            <a:endParaRPr sz="2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Employees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Multisport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spend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points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good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available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on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MyBenefit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Platform.</a:t>
            </a:r>
            <a:endParaRPr sz="2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Ability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exchange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points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collected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platform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lunch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card</a:t>
            </a:r>
            <a:endParaRPr sz="2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There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deadlines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points,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person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accumulate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long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time</a:t>
            </a:r>
            <a:r>
              <a:rPr sz="2000" spc="-30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as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wishes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stay</a:t>
            </a:r>
            <a:r>
              <a:rPr sz="2000" spc="-10" dirty="0">
                <a:latin typeface="Arial"/>
                <a:cs typeface="Arial"/>
              </a:rPr>
              <a:t> Luxoft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employees.</a:t>
            </a:r>
            <a:endParaRPr sz="2000" dirty="0">
              <a:latin typeface="Arial"/>
              <a:cs typeface="Arial"/>
            </a:endParaRPr>
          </a:p>
          <a:p>
            <a:pPr marL="355600" marR="434340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55600" algn="l"/>
              </a:tabLst>
            </a:pPr>
            <a:r>
              <a:rPr sz="2000" spc="-175" dirty="0">
                <a:latin typeface="Arial"/>
                <a:cs typeface="Arial"/>
              </a:rPr>
              <a:t>To</a:t>
            </a:r>
            <a:r>
              <a:rPr lang="en-US" sz="2000" spc="-175" dirty="0">
                <a:latin typeface="Arial"/>
                <a:cs typeface="Arial"/>
              </a:rPr>
              <a:t> 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order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yourself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family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members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resign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need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login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MyBenefit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Platform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Multisport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section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3754100" y="7628811"/>
            <a:ext cx="244475" cy="18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25" smtClean="0"/>
              <a:pPr marL="38100">
                <a:lnSpc>
                  <a:spcPct val="100000"/>
                </a:lnSpc>
              </a:pPr>
              <a:t>14</a:t>
            </a:fld>
            <a:endParaRPr spc="-2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15928" y="922019"/>
            <a:ext cx="2183891" cy="5943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07495" y="1897379"/>
            <a:ext cx="2775204" cy="1828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7191" y="3204718"/>
            <a:ext cx="33108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Multisport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plus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Partner:</a:t>
            </a:r>
            <a:endParaRPr sz="2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5F229F"/>
                </a:solidFill>
                <a:latin typeface="Arial"/>
                <a:cs typeface="Arial"/>
              </a:rPr>
              <a:t>172,98</a:t>
            </a:r>
            <a:r>
              <a:rPr sz="2000" spc="4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F229F"/>
                </a:solidFill>
                <a:latin typeface="Arial"/>
                <a:cs typeface="Arial"/>
              </a:rPr>
              <a:t>PLN/</a:t>
            </a:r>
            <a:r>
              <a:rPr sz="2000" dirty="0">
                <a:latin typeface="Arial"/>
                <a:cs typeface="Arial"/>
              </a:rPr>
              <a:t>per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month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647191" y="3941190"/>
            <a:ext cx="332295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Multisport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light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Partner:</a:t>
            </a:r>
            <a:endParaRPr sz="2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spc="-35" dirty="0">
                <a:solidFill>
                  <a:srgbClr val="5F229F"/>
                </a:solidFill>
                <a:latin typeface="Arial"/>
                <a:cs typeface="Arial"/>
              </a:rPr>
              <a:t>129,63</a:t>
            </a:r>
            <a:r>
              <a:rPr sz="2000" spc="-12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F229F"/>
                </a:solidFill>
                <a:latin typeface="Arial"/>
                <a:cs typeface="Arial"/>
              </a:rPr>
              <a:t>PLN</a:t>
            </a:r>
            <a:r>
              <a:rPr sz="2000" dirty="0">
                <a:latin typeface="Arial"/>
                <a:cs typeface="Arial"/>
              </a:rPr>
              <a:t>/per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month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191" y="4678807"/>
            <a:ext cx="27863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Multisport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senior</a:t>
            </a:r>
            <a:endParaRPr sz="2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5F229F"/>
                </a:solidFill>
                <a:latin typeface="Arial"/>
                <a:cs typeface="Arial"/>
              </a:rPr>
              <a:t>51,56</a:t>
            </a:r>
            <a:r>
              <a:rPr sz="2000" spc="-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F229F"/>
                </a:solidFill>
                <a:latin typeface="Arial"/>
                <a:cs typeface="Arial"/>
              </a:rPr>
              <a:t>PLN</a:t>
            </a:r>
            <a:r>
              <a:rPr sz="2000" dirty="0">
                <a:latin typeface="Arial"/>
                <a:cs typeface="Arial"/>
              </a:rPr>
              <a:t>/per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month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97144" y="1758797"/>
            <a:ext cx="2853055" cy="211917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625"/>
              </a:spcBef>
            </a:pPr>
            <a:r>
              <a:rPr sz="2000" b="1" spc="-75" dirty="0">
                <a:latin typeface="Arial"/>
                <a:cs typeface="Arial"/>
              </a:rPr>
              <a:t>Two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options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kids</a:t>
            </a:r>
            <a:r>
              <a:rPr sz="1900" b="1" spc="-20" dirty="0">
                <a:latin typeface="Arial"/>
                <a:cs typeface="Arial"/>
              </a:rPr>
              <a:t>:</a:t>
            </a:r>
            <a:endParaRPr sz="1900" dirty="0">
              <a:latin typeface="Arial"/>
              <a:cs typeface="Arial"/>
            </a:endParaRPr>
          </a:p>
          <a:p>
            <a:pPr marL="281940" marR="146685" indent="-269875">
              <a:lnSpc>
                <a:spcPct val="100000"/>
              </a:lnSpc>
              <a:spcBef>
                <a:spcPts val="530"/>
              </a:spcBef>
              <a:buChar char="•"/>
              <a:tabLst>
                <a:tab pos="281940" algn="l"/>
              </a:tabLst>
            </a:pPr>
            <a:r>
              <a:rPr sz="2000" dirty="0">
                <a:latin typeface="Arial"/>
                <a:cs typeface="Arial"/>
              </a:rPr>
              <a:t>swimming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pool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card: </a:t>
            </a:r>
            <a:r>
              <a:rPr sz="2000" dirty="0">
                <a:solidFill>
                  <a:srgbClr val="5F229F"/>
                </a:solidFill>
                <a:latin typeface="Arial"/>
                <a:cs typeface="Arial"/>
              </a:rPr>
              <a:t>40,45</a:t>
            </a:r>
            <a:r>
              <a:rPr sz="2000" spc="3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F229F"/>
                </a:solidFill>
                <a:latin typeface="Arial"/>
                <a:cs typeface="Arial"/>
              </a:rPr>
              <a:t>PLN/</a:t>
            </a:r>
            <a:r>
              <a:rPr sz="2000" dirty="0">
                <a:latin typeface="Arial"/>
                <a:cs typeface="Arial"/>
              </a:rPr>
              <a:t>per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month</a:t>
            </a:r>
            <a:endParaRPr sz="2000" dirty="0">
              <a:latin typeface="Arial"/>
              <a:cs typeface="Arial"/>
            </a:endParaRPr>
          </a:p>
          <a:p>
            <a:pPr marL="281940" indent="-269240">
              <a:lnSpc>
                <a:spcPct val="100000"/>
              </a:lnSpc>
              <a:spcBef>
                <a:spcPts val="994"/>
              </a:spcBef>
              <a:buChar char="•"/>
              <a:tabLst>
                <a:tab pos="281940" algn="l"/>
              </a:tabLst>
            </a:pPr>
            <a:r>
              <a:rPr sz="2000" dirty="0">
                <a:latin typeface="Arial"/>
                <a:cs typeface="Arial"/>
              </a:rPr>
              <a:t>Multiport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KIDS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card:</a:t>
            </a:r>
            <a:endParaRPr sz="2000" dirty="0">
              <a:latin typeface="Arial"/>
              <a:cs typeface="Arial"/>
            </a:endParaRPr>
          </a:p>
          <a:p>
            <a:pPr marL="281940">
              <a:lnSpc>
                <a:spcPct val="100000"/>
              </a:lnSpc>
            </a:pPr>
            <a:r>
              <a:rPr sz="2000" dirty="0">
                <a:solidFill>
                  <a:srgbClr val="5F229F"/>
                </a:solidFill>
                <a:latin typeface="Arial"/>
                <a:cs typeface="Arial"/>
              </a:rPr>
              <a:t>102,89</a:t>
            </a:r>
            <a:r>
              <a:rPr sz="2000" spc="2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F229F"/>
                </a:solidFill>
                <a:latin typeface="Arial"/>
                <a:cs typeface="Arial"/>
              </a:rPr>
              <a:t>PLN</a:t>
            </a:r>
            <a:r>
              <a:rPr sz="2000" dirty="0">
                <a:latin typeface="Arial"/>
                <a:cs typeface="Arial"/>
              </a:rPr>
              <a:t>/per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month</a:t>
            </a:r>
            <a:endParaRPr lang="pl-PL" sz="2000" spc="-10" dirty="0">
              <a:latin typeface="Arial"/>
              <a:cs typeface="Arial"/>
            </a:endParaRPr>
          </a:p>
          <a:p>
            <a:pPr marL="281940" algn="r" rtl="1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3635" y="3667480"/>
            <a:ext cx="3502025" cy="8883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lang="en-US" sz="2000" b="1" dirty="0">
                <a:latin typeface="Arial"/>
                <a:cs typeface="Arial"/>
              </a:rPr>
              <a:t>Multisport</a:t>
            </a:r>
            <a:r>
              <a:rPr lang="en-US" sz="2000" b="1" spc="20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card for</a:t>
            </a:r>
            <a:r>
              <a:rPr lang="en-US" sz="2000" b="1" spc="-55" dirty="0">
                <a:latin typeface="Arial"/>
                <a:cs typeface="Arial"/>
              </a:rPr>
              <a:t> </a:t>
            </a:r>
            <a:r>
              <a:rPr lang="en-US" sz="2000" b="1" spc="-10" dirty="0">
                <a:latin typeface="Arial"/>
                <a:cs typeface="Arial"/>
              </a:rPr>
              <a:t>students:</a:t>
            </a: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har char="•"/>
              <a:tabLst>
                <a:tab pos="354965" algn="l"/>
              </a:tabLst>
            </a:pPr>
            <a:r>
              <a:rPr lang="en-US" sz="2000" dirty="0">
                <a:solidFill>
                  <a:srgbClr val="5F229F"/>
                </a:solidFill>
                <a:latin typeface="Arial"/>
                <a:cs typeface="Arial"/>
              </a:rPr>
              <a:t>131,86</a:t>
            </a:r>
            <a:r>
              <a:rPr lang="en-US" sz="2000" spc="-12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5F229F"/>
                </a:solidFill>
                <a:latin typeface="Arial"/>
                <a:cs typeface="Arial"/>
              </a:rPr>
              <a:t>PLN</a:t>
            </a:r>
            <a:r>
              <a:rPr lang="en-US" sz="2000" dirty="0">
                <a:latin typeface="Arial"/>
                <a:cs typeface="Arial"/>
              </a:rPr>
              <a:t>/per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month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6523" y="1700815"/>
            <a:ext cx="4392930" cy="1304925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465"/>
              </a:spcBef>
            </a:pPr>
            <a:r>
              <a:rPr sz="2000" b="1" dirty="0">
                <a:latin typeface="Arial"/>
                <a:cs typeface="Arial"/>
              </a:rPr>
              <a:t>Multisport for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Employee:</a:t>
            </a:r>
            <a:endParaRPr sz="2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360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Multisport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Plus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Card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F229F"/>
                </a:solidFill>
                <a:latin typeface="Arial"/>
                <a:cs typeface="Arial"/>
              </a:rPr>
              <a:t>–</a:t>
            </a:r>
            <a:r>
              <a:rPr sz="2000" spc="-6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F229F"/>
                </a:solidFill>
                <a:latin typeface="Arial"/>
                <a:cs typeface="Arial"/>
              </a:rPr>
              <a:t>92.79</a:t>
            </a:r>
            <a:r>
              <a:rPr sz="2000" spc="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F229F"/>
                </a:solidFill>
                <a:latin typeface="Arial"/>
                <a:cs typeface="Arial"/>
              </a:rPr>
              <a:t>points</a:t>
            </a:r>
            <a:endParaRPr sz="2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Multisport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Light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Card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F229F"/>
                </a:solidFill>
                <a:latin typeface="Arial"/>
                <a:cs typeface="Arial"/>
              </a:rPr>
              <a:t>–</a:t>
            </a:r>
            <a:r>
              <a:rPr sz="2000" spc="1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F229F"/>
                </a:solidFill>
                <a:latin typeface="Arial"/>
                <a:cs typeface="Arial"/>
              </a:rPr>
              <a:t>57.61</a:t>
            </a:r>
            <a:r>
              <a:rPr sz="2000" spc="-7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F229F"/>
                </a:solidFill>
                <a:latin typeface="Arial"/>
                <a:cs typeface="Arial"/>
              </a:rPr>
              <a:t>points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5800" y="639763"/>
            <a:ext cx="13258800" cy="1436854"/>
          </a:xfrm>
          <a:prstGeom prst="rect">
            <a:avLst/>
          </a:prstGeom>
        </p:spPr>
        <p:txBody>
          <a:bodyPr vert="horz" wrap="square" lIns="0" tIns="508558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MyBENEFIT</a:t>
            </a:r>
            <a:r>
              <a:rPr sz="3600" spc="-30" dirty="0"/>
              <a:t> </a:t>
            </a:r>
            <a:r>
              <a:rPr sz="3600" dirty="0"/>
              <a:t>–</a:t>
            </a:r>
            <a:r>
              <a:rPr sz="3600" spc="-15" dirty="0"/>
              <a:t> </a:t>
            </a:r>
            <a:r>
              <a:rPr sz="2800" dirty="0"/>
              <a:t>sport</a:t>
            </a:r>
            <a:r>
              <a:rPr sz="2800" spc="-5" dirty="0"/>
              <a:t> </a:t>
            </a:r>
            <a:r>
              <a:rPr sz="2800" dirty="0"/>
              <a:t>&amp;</a:t>
            </a:r>
            <a:r>
              <a:rPr sz="2800" spc="-25" dirty="0"/>
              <a:t> </a:t>
            </a:r>
            <a:r>
              <a:rPr sz="2800" dirty="0"/>
              <a:t>cafeteria</a:t>
            </a:r>
            <a:r>
              <a:rPr sz="2800" spc="-165" dirty="0"/>
              <a:t> </a:t>
            </a:r>
            <a:r>
              <a:rPr sz="2800" spc="-10" dirty="0"/>
              <a:t>program</a:t>
            </a:r>
            <a:r>
              <a:rPr lang="pl-PL" sz="2800" spc="-10" dirty="0"/>
              <a:t> –multisport card</a:t>
            </a:r>
            <a:endParaRPr sz="2800" dirty="0"/>
          </a:p>
          <a:p>
            <a:pPr marL="88265"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558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UNUM</a:t>
            </a:r>
            <a:r>
              <a:rPr sz="3600" spc="-60" dirty="0"/>
              <a:t> </a:t>
            </a:r>
            <a:r>
              <a:rPr sz="3600" dirty="0"/>
              <a:t>–</a:t>
            </a:r>
            <a:r>
              <a:rPr sz="3600" spc="-45" dirty="0"/>
              <a:t> </a:t>
            </a:r>
            <a:r>
              <a:rPr sz="3600" dirty="0"/>
              <a:t>Life</a:t>
            </a:r>
            <a:r>
              <a:rPr sz="3600" spc="-145" dirty="0"/>
              <a:t> </a:t>
            </a:r>
            <a:r>
              <a:rPr sz="3600" spc="-10" dirty="0"/>
              <a:t>Insurance</a:t>
            </a:r>
            <a:endParaRPr sz="3600"/>
          </a:p>
          <a:p>
            <a:pPr marL="88265">
              <a:lnSpc>
                <a:spcPct val="100000"/>
              </a:lnSpc>
              <a:spcBef>
                <a:spcPts val="35"/>
              </a:spcBef>
            </a:pP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Basic</a:t>
            </a:r>
            <a:r>
              <a:rPr sz="2400"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50550" y="381000"/>
            <a:ext cx="1029162" cy="3524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3608" y="2095500"/>
            <a:ext cx="4267200" cy="1137285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203835" rIns="0" bIns="0" rtlCol="0">
            <a:spAutoFit/>
          </a:bodyPr>
          <a:lstStyle/>
          <a:p>
            <a:pPr marL="209550" marR="327025">
              <a:lnSpc>
                <a:spcPct val="100000"/>
              </a:lnSpc>
              <a:spcBef>
                <a:spcPts val="1605"/>
              </a:spcBef>
            </a:pP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Basic</a:t>
            </a:r>
            <a:r>
              <a:rPr sz="2000" b="1" spc="-4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Option</a:t>
            </a:r>
            <a:r>
              <a:rPr sz="2000" b="1" spc="-4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1</a:t>
            </a:r>
            <a:r>
              <a:rPr sz="2000" b="1" spc="-3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covered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Company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(Employee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pays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spc="-20" dirty="0">
                <a:latin typeface="Arial"/>
                <a:cs typeface="Arial"/>
              </a:rPr>
              <a:t>tax)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032" y="3815333"/>
            <a:ext cx="432562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2227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Family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Options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2-</a:t>
            </a:r>
            <a:r>
              <a:rPr sz="2000" b="1" dirty="0">
                <a:latin typeface="Arial"/>
                <a:cs typeface="Arial"/>
              </a:rPr>
              <a:t>5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deducted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salary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1" dirty="0">
                <a:latin typeface="Arial"/>
                <a:cs typeface="Arial"/>
              </a:rPr>
              <a:t>5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Additional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Packages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deducted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from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salary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3152" y="2083886"/>
            <a:ext cx="7796461" cy="377012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3754100" y="7628811"/>
            <a:ext cx="244475" cy="18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25" smtClean="0"/>
              <a:pPr marL="38100">
                <a:lnSpc>
                  <a:spcPct val="100000"/>
                </a:lnSpc>
              </a:pPr>
              <a:t>16</a:t>
            </a:fld>
            <a:endParaRPr spc="-2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2037714"/>
            <a:ext cx="447230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4988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All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information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available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on: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https://www.masterbenefit.pl/luxoft/</a:t>
            </a:r>
            <a:r>
              <a:rPr sz="2000" u="sng" spc="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none" spc="-50" dirty="0">
                <a:latin typeface="Arial"/>
                <a:cs typeface="Arial"/>
              </a:rPr>
              <a:t>*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*Log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Luxoft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email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address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0603" y="560323"/>
            <a:ext cx="26428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Car</a:t>
            </a:r>
            <a:r>
              <a:rPr sz="3600" spc="-10" dirty="0"/>
              <a:t> Leasing Program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5047" y="152400"/>
            <a:ext cx="2298830" cy="57426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065991" y="1767811"/>
            <a:ext cx="1468120" cy="1468120"/>
            <a:chOff x="10065991" y="1767811"/>
            <a:chExt cx="1468120" cy="14681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65991" y="1767811"/>
              <a:ext cx="1467668" cy="14676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4119" y="1783079"/>
              <a:ext cx="1395983" cy="13959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104119" y="1783079"/>
              <a:ext cx="1396365" cy="1396365"/>
            </a:xfrm>
            <a:custGeom>
              <a:avLst/>
              <a:gdLst/>
              <a:ahLst/>
              <a:cxnLst/>
              <a:rect l="l" t="t" r="r" b="b"/>
              <a:pathLst>
                <a:path w="1396365" h="1396364">
                  <a:moveTo>
                    <a:pt x="0" y="697992"/>
                  </a:moveTo>
                  <a:lnTo>
                    <a:pt x="1610" y="650208"/>
                  </a:lnTo>
                  <a:lnTo>
                    <a:pt x="6372" y="603288"/>
                  </a:lnTo>
                  <a:lnTo>
                    <a:pt x="14182" y="557335"/>
                  </a:lnTo>
                  <a:lnTo>
                    <a:pt x="24936" y="512453"/>
                  </a:lnTo>
                  <a:lnTo>
                    <a:pt x="38529" y="468747"/>
                  </a:lnTo>
                  <a:lnTo>
                    <a:pt x="54858" y="426321"/>
                  </a:lnTo>
                  <a:lnTo>
                    <a:pt x="73818" y="385277"/>
                  </a:lnTo>
                  <a:lnTo>
                    <a:pt x="95306" y="345722"/>
                  </a:lnTo>
                  <a:lnTo>
                    <a:pt x="119218" y="307757"/>
                  </a:lnTo>
                  <a:lnTo>
                    <a:pt x="145449" y="271489"/>
                  </a:lnTo>
                  <a:lnTo>
                    <a:pt x="173895" y="237019"/>
                  </a:lnTo>
                  <a:lnTo>
                    <a:pt x="204454" y="204454"/>
                  </a:lnTo>
                  <a:lnTo>
                    <a:pt x="237019" y="173895"/>
                  </a:lnTo>
                  <a:lnTo>
                    <a:pt x="271489" y="145449"/>
                  </a:lnTo>
                  <a:lnTo>
                    <a:pt x="307757" y="119218"/>
                  </a:lnTo>
                  <a:lnTo>
                    <a:pt x="345722" y="95306"/>
                  </a:lnTo>
                  <a:lnTo>
                    <a:pt x="385277" y="73818"/>
                  </a:lnTo>
                  <a:lnTo>
                    <a:pt x="426321" y="54858"/>
                  </a:lnTo>
                  <a:lnTo>
                    <a:pt x="468747" y="38529"/>
                  </a:lnTo>
                  <a:lnTo>
                    <a:pt x="512453" y="24936"/>
                  </a:lnTo>
                  <a:lnTo>
                    <a:pt x="557335" y="14182"/>
                  </a:lnTo>
                  <a:lnTo>
                    <a:pt x="603288" y="6372"/>
                  </a:lnTo>
                  <a:lnTo>
                    <a:pt x="650208" y="1610"/>
                  </a:lnTo>
                  <a:lnTo>
                    <a:pt x="697991" y="0"/>
                  </a:lnTo>
                  <a:lnTo>
                    <a:pt x="745775" y="1610"/>
                  </a:lnTo>
                  <a:lnTo>
                    <a:pt x="792695" y="6372"/>
                  </a:lnTo>
                  <a:lnTo>
                    <a:pt x="838648" y="14182"/>
                  </a:lnTo>
                  <a:lnTo>
                    <a:pt x="883530" y="24936"/>
                  </a:lnTo>
                  <a:lnTo>
                    <a:pt x="927236" y="38529"/>
                  </a:lnTo>
                  <a:lnTo>
                    <a:pt x="969662" y="54858"/>
                  </a:lnTo>
                  <a:lnTo>
                    <a:pt x="1010706" y="73818"/>
                  </a:lnTo>
                  <a:lnTo>
                    <a:pt x="1050261" y="95306"/>
                  </a:lnTo>
                  <a:lnTo>
                    <a:pt x="1088226" y="119218"/>
                  </a:lnTo>
                  <a:lnTo>
                    <a:pt x="1124494" y="145449"/>
                  </a:lnTo>
                  <a:lnTo>
                    <a:pt x="1158964" y="173895"/>
                  </a:lnTo>
                  <a:lnTo>
                    <a:pt x="1191529" y="204454"/>
                  </a:lnTo>
                  <a:lnTo>
                    <a:pt x="1222088" y="237019"/>
                  </a:lnTo>
                  <a:lnTo>
                    <a:pt x="1250534" y="271489"/>
                  </a:lnTo>
                  <a:lnTo>
                    <a:pt x="1276765" y="307757"/>
                  </a:lnTo>
                  <a:lnTo>
                    <a:pt x="1300677" y="345722"/>
                  </a:lnTo>
                  <a:lnTo>
                    <a:pt x="1322165" y="385277"/>
                  </a:lnTo>
                  <a:lnTo>
                    <a:pt x="1341125" y="426321"/>
                  </a:lnTo>
                  <a:lnTo>
                    <a:pt x="1357454" y="468747"/>
                  </a:lnTo>
                  <a:lnTo>
                    <a:pt x="1371047" y="512453"/>
                  </a:lnTo>
                  <a:lnTo>
                    <a:pt x="1381801" y="557335"/>
                  </a:lnTo>
                  <a:lnTo>
                    <a:pt x="1389611" y="603288"/>
                  </a:lnTo>
                  <a:lnTo>
                    <a:pt x="1394373" y="650208"/>
                  </a:lnTo>
                  <a:lnTo>
                    <a:pt x="1395983" y="697992"/>
                  </a:lnTo>
                  <a:lnTo>
                    <a:pt x="1394373" y="745775"/>
                  </a:lnTo>
                  <a:lnTo>
                    <a:pt x="1389611" y="792695"/>
                  </a:lnTo>
                  <a:lnTo>
                    <a:pt x="1381801" y="838648"/>
                  </a:lnTo>
                  <a:lnTo>
                    <a:pt x="1371047" y="883530"/>
                  </a:lnTo>
                  <a:lnTo>
                    <a:pt x="1357454" y="927236"/>
                  </a:lnTo>
                  <a:lnTo>
                    <a:pt x="1341125" y="969662"/>
                  </a:lnTo>
                  <a:lnTo>
                    <a:pt x="1322165" y="1010706"/>
                  </a:lnTo>
                  <a:lnTo>
                    <a:pt x="1300677" y="1050261"/>
                  </a:lnTo>
                  <a:lnTo>
                    <a:pt x="1276765" y="1088226"/>
                  </a:lnTo>
                  <a:lnTo>
                    <a:pt x="1250534" y="1124494"/>
                  </a:lnTo>
                  <a:lnTo>
                    <a:pt x="1222088" y="1158964"/>
                  </a:lnTo>
                  <a:lnTo>
                    <a:pt x="1191529" y="1191529"/>
                  </a:lnTo>
                  <a:lnTo>
                    <a:pt x="1158964" y="1222088"/>
                  </a:lnTo>
                  <a:lnTo>
                    <a:pt x="1124494" y="1250534"/>
                  </a:lnTo>
                  <a:lnTo>
                    <a:pt x="1088226" y="1276765"/>
                  </a:lnTo>
                  <a:lnTo>
                    <a:pt x="1050261" y="1300677"/>
                  </a:lnTo>
                  <a:lnTo>
                    <a:pt x="1010706" y="1322165"/>
                  </a:lnTo>
                  <a:lnTo>
                    <a:pt x="969662" y="1341125"/>
                  </a:lnTo>
                  <a:lnTo>
                    <a:pt x="927236" y="1357454"/>
                  </a:lnTo>
                  <a:lnTo>
                    <a:pt x="883530" y="1371047"/>
                  </a:lnTo>
                  <a:lnTo>
                    <a:pt x="838648" y="1381801"/>
                  </a:lnTo>
                  <a:lnTo>
                    <a:pt x="792695" y="1389611"/>
                  </a:lnTo>
                  <a:lnTo>
                    <a:pt x="745775" y="1394373"/>
                  </a:lnTo>
                  <a:lnTo>
                    <a:pt x="697991" y="1395984"/>
                  </a:lnTo>
                  <a:lnTo>
                    <a:pt x="650208" y="1394373"/>
                  </a:lnTo>
                  <a:lnTo>
                    <a:pt x="603288" y="1389611"/>
                  </a:lnTo>
                  <a:lnTo>
                    <a:pt x="557335" y="1381801"/>
                  </a:lnTo>
                  <a:lnTo>
                    <a:pt x="512453" y="1371047"/>
                  </a:lnTo>
                  <a:lnTo>
                    <a:pt x="468747" y="1357454"/>
                  </a:lnTo>
                  <a:lnTo>
                    <a:pt x="426321" y="1341125"/>
                  </a:lnTo>
                  <a:lnTo>
                    <a:pt x="385277" y="1322165"/>
                  </a:lnTo>
                  <a:lnTo>
                    <a:pt x="345722" y="1300677"/>
                  </a:lnTo>
                  <a:lnTo>
                    <a:pt x="307757" y="1276765"/>
                  </a:lnTo>
                  <a:lnTo>
                    <a:pt x="271489" y="1250534"/>
                  </a:lnTo>
                  <a:lnTo>
                    <a:pt x="237019" y="1222088"/>
                  </a:lnTo>
                  <a:lnTo>
                    <a:pt x="204454" y="1191529"/>
                  </a:lnTo>
                  <a:lnTo>
                    <a:pt x="173895" y="1158964"/>
                  </a:lnTo>
                  <a:lnTo>
                    <a:pt x="145449" y="1124494"/>
                  </a:lnTo>
                  <a:lnTo>
                    <a:pt x="119218" y="1088226"/>
                  </a:lnTo>
                  <a:lnTo>
                    <a:pt x="95306" y="1050261"/>
                  </a:lnTo>
                  <a:lnTo>
                    <a:pt x="73818" y="1010706"/>
                  </a:lnTo>
                  <a:lnTo>
                    <a:pt x="54858" y="969662"/>
                  </a:lnTo>
                  <a:lnTo>
                    <a:pt x="38529" y="927236"/>
                  </a:lnTo>
                  <a:lnTo>
                    <a:pt x="24936" y="883530"/>
                  </a:lnTo>
                  <a:lnTo>
                    <a:pt x="14182" y="838648"/>
                  </a:lnTo>
                  <a:lnTo>
                    <a:pt x="6372" y="792695"/>
                  </a:lnTo>
                  <a:lnTo>
                    <a:pt x="1610" y="745775"/>
                  </a:lnTo>
                  <a:lnTo>
                    <a:pt x="0" y="697992"/>
                  </a:lnTo>
                  <a:close/>
                </a:path>
              </a:pathLst>
            </a:custGeom>
            <a:ln w="9525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1091" y="1962924"/>
              <a:ext cx="1077455" cy="10774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99191" y="2266187"/>
              <a:ext cx="999756" cy="5074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08335" y="1987295"/>
              <a:ext cx="987551" cy="98755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308335" y="1987295"/>
            <a:ext cx="988060" cy="988060"/>
          </a:xfrm>
          <a:prstGeom prst="rect">
            <a:avLst/>
          </a:prstGeom>
          <a:ln w="9525">
            <a:solidFill>
              <a:srgbClr val="7C5F9F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94"/>
              </a:spcBef>
            </a:pPr>
            <a:endParaRPr sz="1600">
              <a:latin typeface="Times New Roman"/>
              <a:cs typeface="Times New Roman"/>
            </a:endParaRPr>
          </a:p>
          <a:p>
            <a:pPr marL="15621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car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408282" y="2867786"/>
            <a:ext cx="1830070" cy="1609090"/>
            <a:chOff x="11408282" y="2867786"/>
            <a:chExt cx="1830070" cy="1609090"/>
          </a:xfrm>
        </p:grpSpPr>
        <p:sp>
          <p:nvSpPr>
            <p:cNvPr id="14" name="object 14"/>
            <p:cNvSpPr/>
            <p:nvPr/>
          </p:nvSpPr>
          <p:spPr>
            <a:xfrm>
              <a:off x="11408283" y="2867786"/>
              <a:ext cx="384175" cy="414020"/>
            </a:xfrm>
            <a:custGeom>
              <a:avLst/>
              <a:gdLst/>
              <a:ahLst/>
              <a:cxnLst/>
              <a:rect l="l" t="t" r="r" b="b"/>
              <a:pathLst>
                <a:path w="384175" h="414020">
                  <a:moveTo>
                    <a:pt x="383794" y="332867"/>
                  </a:moveTo>
                  <a:lnTo>
                    <a:pt x="371856" y="33147"/>
                  </a:lnTo>
                  <a:lnTo>
                    <a:pt x="316484" y="109347"/>
                  </a:lnTo>
                  <a:lnTo>
                    <a:pt x="165989" y="0"/>
                  </a:lnTo>
                  <a:lnTo>
                    <a:pt x="0" y="228600"/>
                  </a:lnTo>
                  <a:lnTo>
                    <a:pt x="150329" y="337870"/>
                  </a:lnTo>
                  <a:lnTo>
                    <a:pt x="94996" y="414020"/>
                  </a:lnTo>
                  <a:lnTo>
                    <a:pt x="210464" y="381571"/>
                  </a:lnTo>
                  <a:lnTo>
                    <a:pt x="210642" y="381533"/>
                  </a:lnTo>
                  <a:lnTo>
                    <a:pt x="383794" y="33286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56135" y="2994659"/>
              <a:ext cx="1482089" cy="14820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58827" y="3198875"/>
              <a:ext cx="1120914" cy="107365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2113768" y="3445891"/>
            <a:ext cx="77025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1590" marR="5080" indent="-9525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initial payment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114503" y="4995634"/>
            <a:ext cx="1468120" cy="1466215"/>
            <a:chOff x="11114503" y="4995634"/>
            <a:chExt cx="1468120" cy="1466215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14503" y="4995634"/>
              <a:ext cx="1467668" cy="146616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52631" y="5010912"/>
              <a:ext cx="1395984" cy="139446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152631" y="5010912"/>
              <a:ext cx="1396365" cy="1394460"/>
            </a:xfrm>
            <a:custGeom>
              <a:avLst/>
              <a:gdLst/>
              <a:ahLst/>
              <a:cxnLst/>
              <a:rect l="l" t="t" r="r" b="b"/>
              <a:pathLst>
                <a:path w="1396365" h="1394460">
                  <a:moveTo>
                    <a:pt x="0" y="697230"/>
                  </a:moveTo>
                  <a:lnTo>
                    <a:pt x="1610" y="649493"/>
                  </a:lnTo>
                  <a:lnTo>
                    <a:pt x="6372" y="602621"/>
                  </a:lnTo>
                  <a:lnTo>
                    <a:pt x="14182" y="556715"/>
                  </a:lnTo>
                  <a:lnTo>
                    <a:pt x="24936" y="511880"/>
                  </a:lnTo>
                  <a:lnTo>
                    <a:pt x="38529" y="468220"/>
                  </a:lnTo>
                  <a:lnTo>
                    <a:pt x="54858" y="425838"/>
                  </a:lnTo>
                  <a:lnTo>
                    <a:pt x="73818" y="384839"/>
                  </a:lnTo>
                  <a:lnTo>
                    <a:pt x="95306" y="345327"/>
                  </a:lnTo>
                  <a:lnTo>
                    <a:pt x="119218" y="307404"/>
                  </a:lnTo>
                  <a:lnTo>
                    <a:pt x="145449" y="271175"/>
                  </a:lnTo>
                  <a:lnTo>
                    <a:pt x="173895" y="236745"/>
                  </a:lnTo>
                  <a:lnTo>
                    <a:pt x="204454" y="204216"/>
                  </a:lnTo>
                  <a:lnTo>
                    <a:pt x="237019" y="173692"/>
                  </a:lnTo>
                  <a:lnTo>
                    <a:pt x="271489" y="145278"/>
                  </a:lnTo>
                  <a:lnTo>
                    <a:pt x="307757" y="119077"/>
                  </a:lnTo>
                  <a:lnTo>
                    <a:pt x="345722" y="95193"/>
                  </a:lnTo>
                  <a:lnTo>
                    <a:pt x="385277" y="73730"/>
                  </a:lnTo>
                  <a:lnTo>
                    <a:pt x="426321" y="54792"/>
                  </a:lnTo>
                  <a:lnTo>
                    <a:pt x="468747" y="38483"/>
                  </a:lnTo>
                  <a:lnTo>
                    <a:pt x="512453" y="24906"/>
                  </a:lnTo>
                  <a:lnTo>
                    <a:pt x="557335" y="14165"/>
                  </a:lnTo>
                  <a:lnTo>
                    <a:pt x="603288" y="6364"/>
                  </a:lnTo>
                  <a:lnTo>
                    <a:pt x="650208" y="1608"/>
                  </a:lnTo>
                  <a:lnTo>
                    <a:pt x="697992" y="0"/>
                  </a:lnTo>
                  <a:lnTo>
                    <a:pt x="745775" y="1608"/>
                  </a:lnTo>
                  <a:lnTo>
                    <a:pt x="792695" y="6364"/>
                  </a:lnTo>
                  <a:lnTo>
                    <a:pt x="838648" y="14165"/>
                  </a:lnTo>
                  <a:lnTo>
                    <a:pt x="883530" y="24906"/>
                  </a:lnTo>
                  <a:lnTo>
                    <a:pt x="927236" y="38483"/>
                  </a:lnTo>
                  <a:lnTo>
                    <a:pt x="969662" y="54792"/>
                  </a:lnTo>
                  <a:lnTo>
                    <a:pt x="1010706" y="73730"/>
                  </a:lnTo>
                  <a:lnTo>
                    <a:pt x="1050261" y="95193"/>
                  </a:lnTo>
                  <a:lnTo>
                    <a:pt x="1088226" y="119077"/>
                  </a:lnTo>
                  <a:lnTo>
                    <a:pt x="1124494" y="145278"/>
                  </a:lnTo>
                  <a:lnTo>
                    <a:pt x="1158964" y="173692"/>
                  </a:lnTo>
                  <a:lnTo>
                    <a:pt x="1191529" y="204215"/>
                  </a:lnTo>
                  <a:lnTo>
                    <a:pt x="1222088" y="236745"/>
                  </a:lnTo>
                  <a:lnTo>
                    <a:pt x="1250534" y="271175"/>
                  </a:lnTo>
                  <a:lnTo>
                    <a:pt x="1276765" y="307404"/>
                  </a:lnTo>
                  <a:lnTo>
                    <a:pt x="1300677" y="345327"/>
                  </a:lnTo>
                  <a:lnTo>
                    <a:pt x="1322165" y="384839"/>
                  </a:lnTo>
                  <a:lnTo>
                    <a:pt x="1341125" y="425838"/>
                  </a:lnTo>
                  <a:lnTo>
                    <a:pt x="1357454" y="468220"/>
                  </a:lnTo>
                  <a:lnTo>
                    <a:pt x="1371047" y="511880"/>
                  </a:lnTo>
                  <a:lnTo>
                    <a:pt x="1381801" y="556715"/>
                  </a:lnTo>
                  <a:lnTo>
                    <a:pt x="1389611" y="602621"/>
                  </a:lnTo>
                  <a:lnTo>
                    <a:pt x="1394373" y="649493"/>
                  </a:lnTo>
                  <a:lnTo>
                    <a:pt x="1395984" y="697230"/>
                  </a:lnTo>
                  <a:lnTo>
                    <a:pt x="1394373" y="744966"/>
                  </a:lnTo>
                  <a:lnTo>
                    <a:pt x="1389611" y="791838"/>
                  </a:lnTo>
                  <a:lnTo>
                    <a:pt x="1381801" y="837744"/>
                  </a:lnTo>
                  <a:lnTo>
                    <a:pt x="1371047" y="882579"/>
                  </a:lnTo>
                  <a:lnTo>
                    <a:pt x="1357454" y="926239"/>
                  </a:lnTo>
                  <a:lnTo>
                    <a:pt x="1341125" y="968621"/>
                  </a:lnTo>
                  <a:lnTo>
                    <a:pt x="1322165" y="1009620"/>
                  </a:lnTo>
                  <a:lnTo>
                    <a:pt x="1300677" y="1049132"/>
                  </a:lnTo>
                  <a:lnTo>
                    <a:pt x="1276765" y="1087055"/>
                  </a:lnTo>
                  <a:lnTo>
                    <a:pt x="1250534" y="1123284"/>
                  </a:lnTo>
                  <a:lnTo>
                    <a:pt x="1222088" y="1157714"/>
                  </a:lnTo>
                  <a:lnTo>
                    <a:pt x="1191529" y="1190244"/>
                  </a:lnTo>
                  <a:lnTo>
                    <a:pt x="1158964" y="1220767"/>
                  </a:lnTo>
                  <a:lnTo>
                    <a:pt x="1124494" y="1249181"/>
                  </a:lnTo>
                  <a:lnTo>
                    <a:pt x="1088226" y="1275382"/>
                  </a:lnTo>
                  <a:lnTo>
                    <a:pt x="1050261" y="1299266"/>
                  </a:lnTo>
                  <a:lnTo>
                    <a:pt x="1010706" y="1320729"/>
                  </a:lnTo>
                  <a:lnTo>
                    <a:pt x="969662" y="1339667"/>
                  </a:lnTo>
                  <a:lnTo>
                    <a:pt x="927236" y="1355976"/>
                  </a:lnTo>
                  <a:lnTo>
                    <a:pt x="883530" y="1369553"/>
                  </a:lnTo>
                  <a:lnTo>
                    <a:pt x="838648" y="1380294"/>
                  </a:lnTo>
                  <a:lnTo>
                    <a:pt x="792695" y="1388095"/>
                  </a:lnTo>
                  <a:lnTo>
                    <a:pt x="745775" y="1392851"/>
                  </a:lnTo>
                  <a:lnTo>
                    <a:pt x="697992" y="1394460"/>
                  </a:lnTo>
                  <a:lnTo>
                    <a:pt x="650208" y="1392851"/>
                  </a:lnTo>
                  <a:lnTo>
                    <a:pt x="603288" y="1388095"/>
                  </a:lnTo>
                  <a:lnTo>
                    <a:pt x="557335" y="1380294"/>
                  </a:lnTo>
                  <a:lnTo>
                    <a:pt x="512453" y="1369553"/>
                  </a:lnTo>
                  <a:lnTo>
                    <a:pt x="468747" y="1355976"/>
                  </a:lnTo>
                  <a:lnTo>
                    <a:pt x="426321" y="1339667"/>
                  </a:lnTo>
                  <a:lnTo>
                    <a:pt x="385277" y="1320729"/>
                  </a:lnTo>
                  <a:lnTo>
                    <a:pt x="345722" y="1299266"/>
                  </a:lnTo>
                  <a:lnTo>
                    <a:pt x="307757" y="1275382"/>
                  </a:lnTo>
                  <a:lnTo>
                    <a:pt x="271489" y="1249181"/>
                  </a:lnTo>
                  <a:lnTo>
                    <a:pt x="237019" y="1220767"/>
                  </a:lnTo>
                  <a:lnTo>
                    <a:pt x="204454" y="1190244"/>
                  </a:lnTo>
                  <a:lnTo>
                    <a:pt x="173895" y="1157714"/>
                  </a:lnTo>
                  <a:lnTo>
                    <a:pt x="145449" y="1123284"/>
                  </a:lnTo>
                  <a:lnTo>
                    <a:pt x="119218" y="1087055"/>
                  </a:lnTo>
                  <a:lnTo>
                    <a:pt x="95306" y="1049132"/>
                  </a:lnTo>
                  <a:lnTo>
                    <a:pt x="73818" y="1009620"/>
                  </a:lnTo>
                  <a:lnTo>
                    <a:pt x="54858" y="968621"/>
                  </a:lnTo>
                  <a:lnTo>
                    <a:pt x="38529" y="926239"/>
                  </a:lnTo>
                  <a:lnTo>
                    <a:pt x="24936" y="882579"/>
                  </a:lnTo>
                  <a:lnTo>
                    <a:pt x="14182" y="837744"/>
                  </a:lnTo>
                  <a:lnTo>
                    <a:pt x="6372" y="791838"/>
                  </a:lnTo>
                  <a:lnTo>
                    <a:pt x="1610" y="744966"/>
                  </a:lnTo>
                  <a:lnTo>
                    <a:pt x="0" y="697230"/>
                  </a:lnTo>
                  <a:close/>
                </a:path>
              </a:pathLst>
            </a:custGeom>
            <a:ln w="9525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09603" y="5190756"/>
              <a:ext cx="1077455" cy="107593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21795" y="5274563"/>
              <a:ext cx="1077455" cy="9464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356847" y="5215128"/>
              <a:ext cx="987551" cy="98602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1356847" y="5215128"/>
            <a:ext cx="988060" cy="986155"/>
          </a:xfrm>
          <a:prstGeom prst="rect">
            <a:avLst/>
          </a:prstGeom>
          <a:ln w="9525">
            <a:solidFill>
              <a:srgbClr val="7C5F9F"/>
            </a:solidFill>
          </a:ln>
        </p:spPr>
        <p:txBody>
          <a:bodyPr vert="horz" wrap="square" lIns="0" tIns="154940" rIns="0" bIns="0" rtlCol="0">
            <a:spAutoFit/>
          </a:bodyPr>
          <a:lstStyle/>
          <a:p>
            <a:pPr marL="130175" marR="121285" indent="635" algn="ctr">
              <a:lnSpc>
                <a:spcPts val="1730"/>
              </a:lnSpc>
              <a:spcBef>
                <a:spcPts val="1220"/>
              </a:spcBef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Low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monthly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payment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017479" y="4995634"/>
            <a:ext cx="1468120" cy="1466215"/>
            <a:chOff x="9017479" y="4995634"/>
            <a:chExt cx="1468120" cy="1466215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17479" y="4995634"/>
              <a:ext cx="1467668" cy="146616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55607" y="5010912"/>
              <a:ext cx="1395984" cy="139446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055607" y="5010912"/>
              <a:ext cx="1396365" cy="1394460"/>
            </a:xfrm>
            <a:custGeom>
              <a:avLst/>
              <a:gdLst/>
              <a:ahLst/>
              <a:cxnLst/>
              <a:rect l="l" t="t" r="r" b="b"/>
              <a:pathLst>
                <a:path w="1396365" h="1394460">
                  <a:moveTo>
                    <a:pt x="0" y="697230"/>
                  </a:moveTo>
                  <a:lnTo>
                    <a:pt x="1610" y="649493"/>
                  </a:lnTo>
                  <a:lnTo>
                    <a:pt x="6372" y="602621"/>
                  </a:lnTo>
                  <a:lnTo>
                    <a:pt x="14182" y="556715"/>
                  </a:lnTo>
                  <a:lnTo>
                    <a:pt x="24936" y="511880"/>
                  </a:lnTo>
                  <a:lnTo>
                    <a:pt x="38529" y="468220"/>
                  </a:lnTo>
                  <a:lnTo>
                    <a:pt x="54858" y="425838"/>
                  </a:lnTo>
                  <a:lnTo>
                    <a:pt x="73818" y="384839"/>
                  </a:lnTo>
                  <a:lnTo>
                    <a:pt x="95306" y="345327"/>
                  </a:lnTo>
                  <a:lnTo>
                    <a:pt x="119218" y="307404"/>
                  </a:lnTo>
                  <a:lnTo>
                    <a:pt x="145449" y="271175"/>
                  </a:lnTo>
                  <a:lnTo>
                    <a:pt x="173895" y="236745"/>
                  </a:lnTo>
                  <a:lnTo>
                    <a:pt x="204454" y="204216"/>
                  </a:lnTo>
                  <a:lnTo>
                    <a:pt x="237019" y="173692"/>
                  </a:lnTo>
                  <a:lnTo>
                    <a:pt x="271489" y="145278"/>
                  </a:lnTo>
                  <a:lnTo>
                    <a:pt x="307757" y="119077"/>
                  </a:lnTo>
                  <a:lnTo>
                    <a:pt x="345722" y="95193"/>
                  </a:lnTo>
                  <a:lnTo>
                    <a:pt x="385277" y="73730"/>
                  </a:lnTo>
                  <a:lnTo>
                    <a:pt x="426321" y="54792"/>
                  </a:lnTo>
                  <a:lnTo>
                    <a:pt x="468747" y="38483"/>
                  </a:lnTo>
                  <a:lnTo>
                    <a:pt x="512453" y="24906"/>
                  </a:lnTo>
                  <a:lnTo>
                    <a:pt x="557335" y="14165"/>
                  </a:lnTo>
                  <a:lnTo>
                    <a:pt x="603288" y="6364"/>
                  </a:lnTo>
                  <a:lnTo>
                    <a:pt x="650208" y="1608"/>
                  </a:lnTo>
                  <a:lnTo>
                    <a:pt x="697992" y="0"/>
                  </a:lnTo>
                  <a:lnTo>
                    <a:pt x="745775" y="1608"/>
                  </a:lnTo>
                  <a:lnTo>
                    <a:pt x="792695" y="6364"/>
                  </a:lnTo>
                  <a:lnTo>
                    <a:pt x="838648" y="14165"/>
                  </a:lnTo>
                  <a:lnTo>
                    <a:pt x="883530" y="24906"/>
                  </a:lnTo>
                  <a:lnTo>
                    <a:pt x="927236" y="38483"/>
                  </a:lnTo>
                  <a:lnTo>
                    <a:pt x="969662" y="54792"/>
                  </a:lnTo>
                  <a:lnTo>
                    <a:pt x="1010706" y="73730"/>
                  </a:lnTo>
                  <a:lnTo>
                    <a:pt x="1050261" y="95193"/>
                  </a:lnTo>
                  <a:lnTo>
                    <a:pt x="1088226" y="119077"/>
                  </a:lnTo>
                  <a:lnTo>
                    <a:pt x="1124494" y="145278"/>
                  </a:lnTo>
                  <a:lnTo>
                    <a:pt x="1158964" y="173692"/>
                  </a:lnTo>
                  <a:lnTo>
                    <a:pt x="1191529" y="204215"/>
                  </a:lnTo>
                  <a:lnTo>
                    <a:pt x="1222088" y="236745"/>
                  </a:lnTo>
                  <a:lnTo>
                    <a:pt x="1250534" y="271175"/>
                  </a:lnTo>
                  <a:lnTo>
                    <a:pt x="1276765" y="307404"/>
                  </a:lnTo>
                  <a:lnTo>
                    <a:pt x="1300677" y="345327"/>
                  </a:lnTo>
                  <a:lnTo>
                    <a:pt x="1322165" y="384839"/>
                  </a:lnTo>
                  <a:lnTo>
                    <a:pt x="1341125" y="425838"/>
                  </a:lnTo>
                  <a:lnTo>
                    <a:pt x="1357454" y="468220"/>
                  </a:lnTo>
                  <a:lnTo>
                    <a:pt x="1371047" y="511880"/>
                  </a:lnTo>
                  <a:lnTo>
                    <a:pt x="1381801" y="556715"/>
                  </a:lnTo>
                  <a:lnTo>
                    <a:pt x="1389611" y="602621"/>
                  </a:lnTo>
                  <a:lnTo>
                    <a:pt x="1394373" y="649493"/>
                  </a:lnTo>
                  <a:lnTo>
                    <a:pt x="1395984" y="697230"/>
                  </a:lnTo>
                  <a:lnTo>
                    <a:pt x="1394373" y="744966"/>
                  </a:lnTo>
                  <a:lnTo>
                    <a:pt x="1389611" y="791838"/>
                  </a:lnTo>
                  <a:lnTo>
                    <a:pt x="1381801" y="837744"/>
                  </a:lnTo>
                  <a:lnTo>
                    <a:pt x="1371047" y="882579"/>
                  </a:lnTo>
                  <a:lnTo>
                    <a:pt x="1357454" y="926239"/>
                  </a:lnTo>
                  <a:lnTo>
                    <a:pt x="1341125" y="968621"/>
                  </a:lnTo>
                  <a:lnTo>
                    <a:pt x="1322165" y="1009620"/>
                  </a:lnTo>
                  <a:lnTo>
                    <a:pt x="1300677" y="1049132"/>
                  </a:lnTo>
                  <a:lnTo>
                    <a:pt x="1276765" y="1087055"/>
                  </a:lnTo>
                  <a:lnTo>
                    <a:pt x="1250534" y="1123284"/>
                  </a:lnTo>
                  <a:lnTo>
                    <a:pt x="1222088" y="1157714"/>
                  </a:lnTo>
                  <a:lnTo>
                    <a:pt x="1191529" y="1190244"/>
                  </a:lnTo>
                  <a:lnTo>
                    <a:pt x="1158964" y="1220767"/>
                  </a:lnTo>
                  <a:lnTo>
                    <a:pt x="1124494" y="1249181"/>
                  </a:lnTo>
                  <a:lnTo>
                    <a:pt x="1088226" y="1275382"/>
                  </a:lnTo>
                  <a:lnTo>
                    <a:pt x="1050261" y="1299266"/>
                  </a:lnTo>
                  <a:lnTo>
                    <a:pt x="1010706" y="1320729"/>
                  </a:lnTo>
                  <a:lnTo>
                    <a:pt x="969662" y="1339667"/>
                  </a:lnTo>
                  <a:lnTo>
                    <a:pt x="927236" y="1355976"/>
                  </a:lnTo>
                  <a:lnTo>
                    <a:pt x="883530" y="1369553"/>
                  </a:lnTo>
                  <a:lnTo>
                    <a:pt x="838648" y="1380294"/>
                  </a:lnTo>
                  <a:lnTo>
                    <a:pt x="792695" y="1388095"/>
                  </a:lnTo>
                  <a:lnTo>
                    <a:pt x="745775" y="1392851"/>
                  </a:lnTo>
                  <a:lnTo>
                    <a:pt x="697992" y="1394460"/>
                  </a:lnTo>
                  <a:lnTo>
                    <a:pt x="650208" y="1392851"/>
                  </a:lnTo>
                  <a:lnTo>
                    <a:pt x="603288" y="1388095"/>
                  </a:lnTo>
                  <a:lnTo>
                    <a:pt x="557335" y="1380294"/>
                  </a:lnTo>
                  <a:lnTo>
                    <a:pt x="512453" y="1369553"/>
                  </a:lnTo>
                  <a:lnTo>
                    <a:pt x="468747" y="1355976"/>
                  </a:lnTo>
                  <a:lnTo>
                    <a:pt x="426321" y="1339667"/>
                  </a:lnTo>
                  <a:lnTo>
                    <a:pt x="385277" y="1320729"/>
                  </a:lnTo>
                  <a:lnTo>
                    <a:pt x="345722" y="1299266"/>
                  </a:lnTo>
                  <a:lnTo>
                    <a:pt x="307757" y="1275382"/>
                  </a:lnTo>
                  <a:lnTo>
                    <a:pt x="271489" y="1249181"/>
                  </a:lnTo>
                  <a:lnTo>
                    <a:pt x="237019" y="1220767"/>
                  </a:lnTo>
                  <a:lnTo>
                    <a:pt x="204454" y="1190244"/>
                  </a:lnTo>
                  <a:lnTo>
                    <a:pt x="173895" y="1157714"/>
                  </a:lnTo>
                  <a:lnTo>
                    <a:pt x="145449" y="1123284"/>
                  </a:lnTo>
                  <a:lnTo>
                    <a:pt x="119218" y="1087055"/>
                  </a:lnTo>
                  <a:lnTo>
                    <a:pt x="95306" y="1049132"/>
                  </a:lnTo>
                  <a:lnTo>
                    <a:pt x="73818" y="1009620"/>
                  </a:lnTo>
                  <a:lnTo>
                    <a:pt x="54858" y="968621"/>
                  </a:lnTo>
                  <a:lnTo>
                    <a:pt x="38529" y="926239"/>
                  </a:lnTo>
                  <a:lnTo>
                    <a:pt x="24936" y="882579"/>
                  </a:lnTo>
                  <a:lnTo>
                    <a:pt x="14182" y="837744"/>
                  </a:lnTo>
                  <a:lnTo>
                    <a:pt x="6372" y="791838"/>
                  </a:lnTo>
                  <a:lnTo>
                    <a:pt x="1610" y="744966"/>
                  </a:lnTo>
                  <a:lnTo>
                    <a:pt x="0" y="697230"/>
                  </a:lnTo>
                  <a:close/>
                </a:path>
              </a:pathLst>
            </a:custGeom>
            <a:ln w="9525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12579" y="5190756"/>
              <a:ext cx="1077455" cy="107593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91243" y="5384292"/>
              <a:ext cx="1120140" cy="7269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59823" y="5215128"/>
              <a:ext cx="987551" cy="986028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9259823" y="5215128"/>
            <a:ext cx="988060" cy="986155"/>
          </a:xfrm>
          <a:prstGeom prst="rect">
            <a:avLst/>
          </a:prstGeom>
          <a:ln w="9525">
            <a:solidFill>
              <a:srgbClr val="7C5F9F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5"/>
              </a:spcBef>
            </a:pPr>
            <a:endParaRPr sz="1600">
              <a:latin typeface="Times New Roman"/>
              <a:cs typeface="Times New Roman"/>
            </a:endParaRPr>
          </a:p>
          <a:p>
            <a:pPr marL="96520" marR="86360" indent="250190">
              <a:lnSpc>
                <a:spcPts val="1730"/>
              </a:lnSpc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Full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insurance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208897" y="4544186"/>
            <a:ext cx="448309" cy="397510"/>
          </a:xfrm>
          <a:custGeom>
            <a:avLst/>
            <a:gdLst/>
            <a:ahLst/>
            <a:cxnLst/>
            <a:rect l="l" t="t" r="r" b="b"/>
            <a:pathLst>
              <a:path w="448309" h="397510">
                <a:moveTo>
                  <a:pt x="447802" y="104013"/>
                </a:moveTo>
                <a:lnTo>
                  <a:pt x="335305" y="62445"/>
                </a:lnTo>
                <a:lnTo>
                  <a:pt x="335178" y="62395"/>
                </a:lnTo>
                <a:lnTo>
                  <a:pt x="166370" y="0"/>
                </a:lnTo>
                <a:lnTo>
                  <a:pt x="66548" y="149733"/>
                </a:lnTo>
                <a:lnTo>
                  <a:pt x="0" y="249555"/>
                </a:lnTo>
                <a:lnTo>
                  <a:pt x="89522" y="220484"/>
                </a:lnTo>
                <a:lnTo>
                  <a:pt x="146939" y="397256"/>
                </a:lnTo>
                <a:lnTo>
                  <a:pt x="415671" y="310007"/>
                </a:lnTo>
                <a:lnTo>
                  <a:pt x="358267" y="133096"/>
                </a:lnTo>
                <a:lnTo>
                  <a:pt x="447802" y="10401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8369779" y="3000727"/>
            <a:ext cx="4032250" cy="1877695"/>
            <a:chOff x="8369779" y="3000727"/>
            <a:chExt cx="4032250" cy="1877695"/>
          </a:xfrm>
        </p:grpSpPr>
        <p:sp>
          <p:nvSpPr>
            <p:cNvPr id="36" name="object 36"/>
            <p:cNvSpPr/>
            <p:nvPr/>
          </p:nvSpPr>
          <p:spPr>
            <a:xfrm>
              <a:off x="11953748" y="4480432"/>
              <a:ext cx="448309" cy="397510"/>
            </a:xfrm>
            <a:custGeom>
              <a:avLst/>
              <a:gdLst/>
              <a:ahLst/>
              <a:cxnLst/>
              <a:rect l="l" t="t" r="r" b="b"/>
              <a:pathLst>
                <a:path w="448309" h="397510">
                  <a:moveTo>
                    <a:pt x="447929" y="293243"/>
                  </a:moveTo>
                  <a:lnTo>
                    <a:pt x="358279" y="264172"/>
                  </a:lnTo>
                  <a:lnTo>
                    <a:pt x="415798" y="87376"/>
                  </a:lnTo>
                  <a:lnTo>
                    <a:pt x="147066" y="0"/>
                  </a:lnTo>
                  <a:lnTo>
                    <a:pt x="89535" y="176911"/>
                  </a:lnTo>
                  <a:lnTo>
                    <a:pt x="0" y="147828"/>
                  </a:lnTo>
                  <a:lnTo>
                    <a:pt x="66560" y="247599"/>
                  </a:lnTo>
                  <a:lnTo>
                    <a:pt x="166497" y="397383"/>
                  </a:lnTo>
                  <a:lnTo>
                    <a:pt x="447929" y="29324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69779" y="3000727"/>
              <a:ext cx="1467668" cy="146766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407907" y="3015995"/>
              <a:ext cx="1395984" cy="139598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407907" y="3015995"/>
              <a:ext cx="1396365" cy="1396365"/>
            </a:xfrm>
            <a:custGeom>
              <a:avLst/>
              <a:gdLst/>
              <a:ahLst/>
              <a:cxnLst/>
              <a:rect l="l" t="t" r="r" b="b"/>
              <a:pathLst>
                <a:path w="1396365" h="1396364">
                  <a:moveTo>
                    <a:pt x="0" y="697991"/>
                  </a:moveTo>
                  <a:lnTo>
                    <a:pt x="1610" y="650208"/>
                  </a:lnTo>
                  <a:lnTo>
                    <a:pt x="6372" y="603288"/>
                  </a:lnTo>
                  <a:lnTo>
                    <a:pt x="14182" y="557335"/>
                  </a:lnTo>
                  <a:lnTo>
                    <a:pt x="24936" y="512453"/>
                  </a:lnTo>
                  <a:lnTo>
                    <a:pt x="38529" y="468747"/>
                  </a:lnTo>
                  <a:lnTo>
                    <a:pt x="54858" y="426321"/>
                  </a:lnTo>
                  <a:lnTo>
                    <a:pt x="73818" y="385277"/>
                  </a:lnTo>
                  <a:lnTo>
                    <a:pt x="95306" y="345722"/>
                  </a:lnTo>
                  <a:lnTo>
                    <a:pt x="119218" y="307757"/>
                  </a:lnTo>
                  <a:lnTo>
                    <a:pt x="145449" y="271489"/>
                  </a:lnTo>
                  <a:lnTo>
                    <a:pt x="173895" y="237019"/>
                  </a:lnTo>
                  <a:lnTo>
                    <a:pt x="204454" y="204454"/>
                  </a:lnTo>
                  <a:lnTo>
                    <a:pt x="237019" y="173895"/>
                  </a:lnTo>
                  <a:lnTo>
                    <a:pt x="271489" y="145449"/>
                  </a:lnTo>
                  <a:lnTo>
                    <a:pt x="307757" y="119218"/>
                  </a:lnTo>
                  <a:lnTo>
                    <a:pt x="345722" y="95306"/>
                  </a:lnTo>
                  <a:lnTo>
                    <a:pt x="385277" y="73818"/>
                  </a:lnTo>
                  <a:lnTo>
                    <a:pt x="426321" y="54858"/>
                  </a:lnTo>
                  <a:lnTo>
                    <a:pt x="468747" y="38529"/>
                  </a:lnTo>
                  <a:lnTo>
                    <a:pt x="512453" y="24936"/>
                  </a:lnTo>
                  <a:lnTo>
                    <a:pt x="557335" y="14182"/>
                  </a:lnTo>
                  <a:lnTo>
                    <a:pt x="603288" y="6372"/>
                  </a:lnTo>
                  <a:lnTo>
                    <a:pt x="650208" y="1610"/>
                  </a:lnTo>
                  <a:lnTo>
                    <a:pt x="697992" y="0"/>
                  </a:lnTo>
                  <a:lnTo>
                    <a:pt x="745775" y="1610"/>
                  </a:lnTo>
                  <a:lnTo>
                    <a:pt x="792695" y="6372"/>
                  </a:lnTo>
                  <a:lnTo>
                    <a:pt x="838648" y="14182"/>
                  </a:lnTo>
                  <a:lnTo>
                    <a:pt x="883530" y="24936"/>
                  </a:lnTo>
                  <a:lnTo>
                    <a:pt x="927236" y="38529"/>
                  </a:lnTo>
                  <a:lnTo>
                    <a:pt x="969662" y="54858"/>
                  </a:lnTo>
                  <a:lnTo>
                    <a:pt x="1010706" y="73818"/>
                  </a:lnTo>
                  <a:lnTo>
                    <a:pt x="1050261" y="95306"/>
                  </a:lnTo>
                  <a:lnTo>
                    <a:pt x="1088226" y="119218"/>
                  </a:lnTo>
                  <a:lnTo>
                    <a:pt x="1124494" y="145449"/>
                  </a:lnTo>
                  <a:lnTo>
                    <a:pt x="1158964" y="173895"/>
                  </a:lnTo>
                  <a:lnTo>
                    <a:pt x="1191529" y="204454"/>
                  </a:lnTo>
                  <a:lnTo>
                    <a:pt x="1222088" y="237019"/>
                  </a:lnTo>
                  <a:lnTo>
                    <a:pt x="1250534" y="271489"/>
                  </a:lnTo>
                  <a:lnTo>
                    <a:pt x="1276765" y="307757"/>
                  </a:lnTo>
                  <a:lnTo>
                    <a:pt x="1300677" y="345722"/>
                  </a:lnTo>
                  <a:lnTo>
                    <a:pt x="1322165" y="385277"/>
                  </a:lnTo>
                  <a:lnTo>
                    <a:pt x="1341125" y="426321"/>
                  </a:lnTo>
                  <a:lnTo>
                    <a:pt x="1357454" y="468747"/>
                  </a:lnTo>
                  <a:lnTo>
                    <a:pt x="1371047" y="512453"/>
                  </a:lnTo>
                  <a:lnTo>
                    <a:pt x="1381801" y="557335"/>
                  </a:lnTo>
                  <a:lnTo>
                    <a:pt x="1389611" y="603288"/>
                  </a:lnTo>
                  <a:lnTo>
                    <a:pt x="1394373" y="650208"/>
                  </a:lnTo>
                  <a:lnTo>
                    <a:pt x="1395984" y="697991"/>
                  </a:lnTo>
                  <a:lnTo>
                    <a:pt x="1394373" y="745775"/>
                  </a:lnTo>
                  <a:lnTo>
                    <a:pt x="1389611" y="792695"/>
                  </a:lnTo>
                  <a:lnTo>
                    <a:pt x="1381801" y="838648"/>
                  </a:lnTo>
                  <a:lnTo>
                    <a:pt x="1371047" y="883530"/>
                  </a:lnTo>
                  <a:lnTo>
                    <a:pt x="1357454" y="927236"/>
                  </a:lnTo>
                  <a:lnTo>
                    <a:pt x="1341125" y="969662"/>
                  </a:lnTo>
                  <a:lnTo>
                    <a:pt x="1322165" y="1010706"/>
                  </a:lnTo>
                  <a:lnTo>
                    <a:pt x="1300677" y="1050261"/>
                  </a:lnTo>
                  <a:lnTo>
                    <a:pt x="1276765" y="1088226"/>
                  </a:lnTo>
                  <a:lnTo>
                    <a:pt x="1250534" y="1124494"/>
                  </a:lnTo>
                  <a:lnTo>
                    <a:pt x="1222088" y="1158964"/>
                  </a:lnTo>
                  <a:lnTo>
                    <a:pt x="1191529" y="1191529"/>
                  </a:lnTo>
                  <a:lnTo>
                    <a:pt x="1158964" y="1222088"/>
                  </a:lnTo>
                  <a:lnTo>
                    <a:pt x="1124494" y="1250534"/>
                  </a:lnTo>
                  <a:lnTo>
                    <a:pt x="1088226" y="1276765"/>
                  </a:lnTo>
                  <a:lnTo>
                    <a:pt x="1050261" y="1300677"/>
                  </a:lnTo>
                  <a:lnTo>
                    <a:pt x="1010706" y="1322165"/>
                  </a:lnTo>
                  <a:lnTo>
                    <a:pt x="969662" y="1341125"/>
                  </a:lnTo>
                  <a:lnTo>
                    <a:pt x="927236" y="1357454"/>
                  </a:lnTo>
                  <a:lnTo>
                    <a:pt x="883530" y="1371047"/>
                  </a:lnTo>
                  <a:lnTo>
                    <a:pt x="838648" y="1381801"/>
                  </a:lnTo>
                  <a:lnTo>
                    <a:pt x="792695" y="1389611"/>
                  </a:lnTo>
                  <a:lnTo>
                    <a:pt x="745775" y="1394373"/>
                  </a:lnTo>
                  <a:lnTo>
                    <a:pt x="697992" y="1395983"/>
                  </a:lnTo>
                  <a:lnTo>
                    <a:pt x="650208" y="1394373"/>
                  </a:lnTo>
                  <a:lnTo>
                    <a:pt x="603288" y="1389611"/>
                  </a:lnTo>
                  <a:lnTo>
                    <a:pt x="557335" y="1381801"/>
                  </a:lnTo>
                  <a:lnTo>
                    <a:pt x="512453" y="1371047"/>
                  </a:lnTo>
                  <a:lnTo>
                    <a:pt x="468747" y="1357454"/>
                  </a:lnTo>
                  <a:lnTo>
                    <a:pt x="426321" y="1341125"/>
                  </a:lnTo>
                  <a:lnTo>
                    <a:pt x="385277" y="1322165"/>
                  </a:lnTo>
                  <a:lnTo>
                    <a:pt x="345722" y="1300677"/>
                  </a:lnTo>
                  <a:lnTo>
                    <a:pt x="307757" y="1276765"/>
                  </a:lnTo>
                  <a:lnTo>
                    <a:pt x="271489" y="1250534"/>
                  </a:lnTo>
                  <a:lnTo>
                    <a:pt x="237019" y="1222088"/>
                  </a:lnTo>
                  <a:lnTo>
                    <a:pt x="204454" y="1191529"/>
                  </a:lnTo>
                  <a:lnTo>
                    <a:pt x="173895" y="1158964"/>
                  </a:lnTo>
                  <a:lnTo>
                    <a:pt x="145449" y="1124494"/>
                  </a:lnTo>
                  <a:lnTo>
                    <a:pt x="119218" y="1088226"/>
                  </a:lnTo>
                  <a:lnTo>
                    <a:pt x="95306" y="1050261"/>
                  </a:lnTo>
                  <a:lnTo>
                    <a:pt x="73818" y="1010706"/>
                  </a:lnTo>
                  <a:lnTo>
                    <a:pt x="54858" y="969662"/>
                  </a:lnTo>
                  <a:lnTo>
                    <a:pt x="38529" y="927236"/>
                  </a:lnTo>
                  <a:lnTo>
                    <a:pt x="24936" y="883530"/>
                  </a:lnTo>
                  <a:lnTo>
                    <a:pt x="14182" y="838648"/>
                  </a:lnTo>
                  <a:lnTo>
                    <a:pt x="6372" y="792695"/>
                  </a:lnTo>
                  <a:lnTo>
                    <a:pt x="1610" y="745775"/>
                  </a:lnTo>
                  <a:lnTo>
                    <a:pt x="0" y="697991"/>
                  </a:lnTo>
                  <a:close/>
                </a:path>
              </a:pathLst>
            </a:custGeom>
            <a:ln w="9525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564879" y="3195840"/>
              <a:ext cx="1075931" cy="107745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87739" y="3389375"/>
              <a:ext cx="1059167" cy="72694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612123" y="3220211"/>
              <a:ext cx="986027" cy="987551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8612123" y="3220211"/>
            <a:ext cx="986155" cy="988060"/>
          </a:xfrm>
          <a:prstGeom prst="rect">
            <a:avLst/>
          </a:prstGeom>
          <a:ln w="9525">
            <a:solidFill>
              <a:srgbClr val="7C5F9F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5"/>
              </a:spcBef>
            </a:pPr>
            <a:endParaRPr sz="1600">
              <a:latin typeface="Times New Roman"/>
              <a:cs typeface="Times New Roman"/>
            </a:endParaRPr>
          </a:p>
          <a:p>
            <a:pPr marL="140335" marR="131445" indent="16510">
              <a:lnSpc>
                <a:spcPts val="173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costs included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711817" y="2913252"/>
            <a:ext cx="384175" cy="414020"/>
          </a:xfrm>
          <a:custGeom>
            <a:avLst/>
            <a:gdLst/>
            <a:ahLst/>
            <a:cxnLst/>
            <a:rect l="l" t="t" r="r" b="b"/>
            <a:pathLst>
              <a:path w="384175" h="414020">
                <a:moveTo>
                  <a:pt x="383794" y="81153"/>
                </a:moveTo>
                <a:lnTo>
                  <a:pt x="94996" y="0"/>
                </a:lnTo>
                <a:lnTo>
                  <a:pt x="150368" y="76200"/>
                </a:lnTo>
                <a:lnTo>
                  <a:pt x="0" y="185420"/>
                </a:lnTo>
                <a:lnTo>
                  <a:pt x="166116" y="414020"/>
                </a:lnTo>
                <a:lnTo>
                  <a:pt x="316484" y="304825"/>
                </a:lnTo>
                <a:lnTo>
                  <a:pt x="371856" y="381000"/>
                </a:lnTo>
                <a:lnTo>
                  <a:pt x="376618" y="261162"/>
                </a:lnTo>
                <a:lnTo>
                  <a:pt x="383794" y="8115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576560" y="5558027"/>
            <a:ext cx="372110" cy="471170"/>
          </a:xfrm>
          <a:custGeom>
            <a:avLst/>
            <a:gdLst/>
            <a:ahLst/>
            <a:cxnLst/>
            <a:rect l="l" t="t" r="r" b="b"/>
            <a:pathLst>
              <a:path w="372109" h="471170">
                <a:moveTo>
                  <a:pt x="371856" y="94234"/>
                </a:moveTo>
                <a:lnTo>
                  <a:pt x="371843" y="92964"/>
                </a:lnTo>
                <a:lnTo>
                  <a:pt x="185928" y="92964"/>
                </a:lnTo>
                <a:lnTo>
                  <a:pt x="185928" y="0"/>
                </a:lnTo>
                <a:lnTo>
                  <a:pt x="112509" y="92964"/>
                </a:lnTo>
                <a:lnTo>
                  <a:pt x="111252" y="92964"/>
                </a:lnTo>
                <a:lnTo>
                  <a:pt x="111252" y="94576"/>
                </a:lnTo>
                <a:lnTo>
                  <a:pt x="0" y="235458"/>
                </a:lnTo>
                <a:lnTo>
                  <a:pt x="111252" y="376351"/>
                </a:lnTo>
                <a:lnTo>
                  <a:pt x="185928" y="470916"/>
                </a:lnTo>
                <a:lnTo>
                  <a:pt x="185928" y="376682"/>
                </a:lnTo>
                <a:lnTo>
                  <a:pt x="371856" y="376682"/>
                </a:lnTo>
                <a:lnTo>
                  <a:pt x="371856" y="9423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8840" y="0"/>
            <a:ext cx="4861559" cy="82295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2037714"/>
            <a:ext cx="609917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Online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relaxation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yoga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sessions</a:t>
            </a:r>
            <a:endParaRPr sz="2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Contests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sport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challenges</a:t>
            </a:r>
            <a:endParaRPr sz="2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Events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seminars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0603" y="560323"/>
            <a:ext cx="39630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Work-</a:t>
            </a:r>
            <a:r>
              <a:rPr sz="3600" dirty="0"/>
              <a:t>Life</a:t>
            </a:r>
            <a:r>
              <a:rPr sz="3600" spc="5" dirty="0"/>
              <a:t> </a:t>
            </a:r>
            <a:r>
              <a:rPr sz="3600" spc="-10" dirty="0"/>
              <a:t>balance </a:t>
            </a:r>
            <a:r>
              <a:rPr sz="3600" dirty="0"/>
              <a:t>and</a:t>
            </a:r>
            <a:r>
              <a:rPr sz="3600" spc="-10" dirty="0"/>
              <a:t> wellbeing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2427268" y="4869602"/>
            <a:ext cx="582295" cy="911860"/>
          </a:xfrm>
          <a:custGeom>
            <a:avLst/>
            <a:gdLst/>
            <a:ahLst/>
            <a:cxnLst/>
            <a:rect l="l" t="t" r="r" b="b"/>
            <a:pathLst>
              <a:path w="582294" h="911860">
                <a:moveTo>
                  <a:pt x="92063" y="710243"/>
                </a:moveTo>
                <a:lnTo>
                  <a:pt x="20299" y="798055"/>
                </a:lnTo>
                <a:lnTo>
                  <a:pt x="57577" y="832629"/>
                </a:lnTo>
                <a:lnTo>
                  <a:pt x="99324" y="860966"/>
                </a:lnTo>
                <a:lnTo>
                  <a:pt x="144544" y="883044"/>
                </a:lnTo>
                <a:lnTo>
                  <a:pt x="192243" y="898841"/>
                </a:lnTo>
                <a:lnTo>
                  <a:pt x="241423" y="908335"/>
                </a:lnTo>
                <a:lnTo>
                  <a:pt x="291090" y="911505"/>
                </a:lnTo>
                <a:lnTo>
                  <a:pt x="335634" y="908934"/>
                </a:lnTo>
                <a:lnTo>
                  <a:pt x="378870" y="901198"/>
                </a:lnTo>
                <a:lnTo>
                  <a:pt x="420002" y="888258"/>
                </a:lnTo>
                <a:lnTo>
                  <a:pt x="458234" y="870077"/>
                </a:lnTo>
                <a:lnTo>
                  <a:pt x="492768" y="846619"/>
                </a:lnTo>
                <a:lnTo>
                  <a:pt x="522810" y="817845"/>
                </a:lnTo>
                <a:lnTo>
                  <a:pt x="538855" y="795722"/>
                </a:lnTo>
                <a:lnTo>
                  <a:pt x="287186" y="795722"/>
                </a:lnTo>
                <a:lnTo>
                  <a:pt x="232544" y="790015"/>
                </a:lnTo>
                <a:lnTo>
                  <a:pt x="180841" y="773380"/>
                </a:lnTo>
                <a:lnTo>
                  <a:pt x="133531" y="746546"/>
                </a:lnTo>
                <a:lnTo>
                  <a:pt x="92063" y="710243"/>
                </a:lnTo>
                <a:close/>
              </a:path>
              <a:path w="582294" h="911860">
                <a:moveTo>
                  <a:pt x="582115" y="606888"/>
                </a:moveTo>
                <a:lnTo>
                  <a:pt x="447110" y="606888"/>
                </a:lnTo>
                <a:lnTo>
                  <a:pt x="447016" y="648853"/>
                </a:lnTo>
                <a:lnTo>
                  <a:pt x="441061" y="697975"/>
                </a:lnTo>
                <a:lnTo>
                  <a:pt x="424199" y="736434"/>
                </a:lnTo>
                <a:lnTo>
                  <a:pt x="365748" y="783002"/>
                </a:lnTo>
                <a:lnTo>
                  <a:pt x="328017" y="793097"/>
                </a:lnTo>
                <a:lnTo>
                  <a:pt x="287186" y="795722"/>
                </a:lnTo>
                <a:lnTo>
                  <a:pt x="538855" y="795722"/>
                </a:lnTo>
                <a:lnTo>
                  <a:pt x="547561" y="783719"/>
                </a:lnTo>
                <a:lnTo>
                  <a:pt x="566227" y="744203"/>
                </a:lnTo>
                <a:lnTo>
                  <a:pt x="578011" y="699260"/>
                </a:lnTo>
                <a:lnTo>
                  <a:pt x="582115" y="648853"/>
                </a:lnTo>
                <a:lnTo>
                  <a:pt x="582115" y="606888"/>
                </a:lnTo>
                <a:close/>
              </a:path>
              <a:path w="582294" h="911860">
                <a:moveTo>
                  <a:pt x="294929" y="0"/>
                </a:moveTo>
                <a:lnTo>
                  <a:pt x="252542" y="3806"/>
                </a:lnTo>
                <a:lnTo>
                  <a:pt x="211686" y="13764"/>
                </a:lnTo>
                <a:lnTo>
                  <a:pt x="172889" y="29589"/>
                </a:lnTo>
                <a:lnTo>
                  <a:pt x="136679" y="50998"/>
                </a:lnTo>
                <a:lnTo>
                  <a:pt x="103585" y="77706"/>
                </a:lnTo>
                <a:lnTo>
                  <a:pt x="74134" y="109430"/>
                </a:lnTo>
                <a:lnTo>
                  <a:pt x="48853" y="145886"/>
                </a:lnTo>
                <a:lnTo>
                  <a:pt x="28272" y="186790"/>
                </a:lnTo>
                <a:lnTo>
                  <a:pt x="12917" y="231859"/>
                </a:lnTo>
                <a:lnTo>
                  <a:pt x="3317" y="280807"/>
                </a:lnTo>
                <a:lnTo>
                  <a:pt x="0" y="333351"/>
                </a:lnTo>
                <a:lnTo>
                  <a:pt x="3003" y="380705"/>
                </a:lnTo>
                <a:lnTo>
                  <a:pt x="11800" y="426528"/>
                </a:lnTo>
                <a:lnTo>
                  <a:pt x="26070" y="470181"/>
                </a:lnTo>
                <a:lnTo>
                  <a:pt x="45493" y="511023"/>
                </a:lnTo>
                <a:lnTo>
                  <a:pt x="69749" y="548414"/>
                </a:lnTo>
                <a:lnTo>
                  <a:pt x="98517" y="581711"/>
                </a:lnTo>
                <a:lnTo>
                  <a:pt x="131477" y="610276"/>
                </a:lnTo>
                <a:lnTo>
                  <a:pt x="168309" y="633467"/>
                </a:lnTo>
                <a:lnTo>
                  <a:pt x="208692" y="650644"/>
                </a:lnTo>
                <a:lnTo>
                  <a:pt x="252307" y="661165"/>
                </a:lnTo>
                <a:lnTo>
                  <a:pt x="298832" y="664390"/>
                </a:lnTo>
                <a:lnTo>
                  <a:pt x="336942" y="661418"/>
                </a:lnTo>
                <a:lnTo>
                  <a:pt x="374753" y="652834"/>
                </a:lnTo>
                <a:lnTo>
                  <a:pt x="411673" y="635652"/>
                </a:lnTo>
                <a:lnTo>
                  <a:pt x="447110" y="606888"/>
                </a:lnTo>
                <a:lnTo>
                  <a:pt x="582115" y="606888"/>
                </a:lnTo>
                <a:lnTo>
                  <a:pt x="582115" y="543924"/>
                </a:lnTo>
                <a:lnTo>
                  <a:pt x="308982" y="543924"/>
                </a:lnTo>
                <a:lnTo>
                  <a:pt x="263763" y="538161"/>
                </a:lnTo>
                <a:lnTo>
                  <a:pt x="225166" y="521796"/>
                </a:lnTo>
                <a:lnTo>
                  <a:pt x="193314" y="496216"/>
                </a:lnTo>
                <a:lnTo>
                  <a:pt x="168328" y="462807"/>
                </a:lnTo>
                <a:lnTo>
                  <a:pt x="150330" y="422954"/>
                </a:lnTo>
                <a:lnTo>
                  <a:pt x="139442" y="378045"/>
                </a:lnTo>
                <a:lnTo>
                  <a:pt x="135785" y="329464"/>
                </a:lnTo>
                <a:lnTo>
                  <a:pt x="141128" y="274210"/>
                </a:lnTo>
                <a:lnTo>
                  <a:pt x="156175" y="227618"/>
                </a:lnTo>
                <a:lnTo>
                  <a:pt x="179452" y="189593"/>
                </a:lnTo>
                <a:lnTo>
                  <a:pt x="209484" y="160037"/>
                </a:lnTo>
                <a:lnTo>
                  <a:pt x="244799" y="138854"/>
                </a:lnTo>
                <a:lnTo>
                  <a:pt x="283921" y="125949"/>
                </a:lnTo>
                <a:lnTo>
                  <a:pt x="325378" y="121224"/>
                </a:lnTo>
                <a:lnTo>
                  <a:pt x="582115" y="121224"/>
                </a:lnTo>
                <a:lnTo>
                  <a:pt x="582115" y="69132"/>
                </a:lnTo>
                <a:lnTo>
                  <a:pt x="450233" y="69132"/>
                </a:lnTo>
                <a:lnTo>
                  <a:pt x="415345" y="34850"/>
                </a:lnTo>
                <a:lnTo>
                  <a:pt x="375240" y="13306"/>
                </a:lnTo>
                <a:lnTo>
                  <a:pt x="333807" y="2392"/>
                </a:lnTo>
                <a:lnTo>
                  <a:pt x="294929" y="0"/>
                </a:lnTo>
                <a:close/>
              </a:path>
              <a:path w="582294" h="911860">
                <a:moveTo>
                  <a:pt x="582115" y="121224"/>
                </a:moveTo>
                <a:lnTo>
                  <a:pt x="325378" y="121224"/>
                </a:lnTo>
                <a:lnTo>
                  <a:pt x="360197" y="125645"/>
                </a:lnTo>
                <a:lnTo>
                  <a:pt x="392588" y="137349"/>
                </a:lnTo>
                <a:lnTo>
                  <a:pt x="421612" y="155747"/>
                </a:lnTo>
                <a:lnTo>
                  <a:pt x="446330" y="180249"/>
                </a:lnTo>
                <a:lnTo>
                  <a:pt x="446330" y="484121"/>
                </a:lnTo>
                <a:lnTo>
                  <a:pt x="413478" y="515086"/>
                </a:lnTo>
                <a:lnTo>
                  <a:pt x="381779" y="533241"/>
                </a:lnTo>
                <a:lnTo>
                  <a:pt x="348019" y="541786"/>
                </a:lnTo>
                <a:lnTo>
                  <a:pt x="308982" y="543924"/>
                </a:lnTo>
                <a:lnTo>
                  <a:pt x="582115" y="543924"/>
                </a:lnTo>
                <a:lnTo>
                  <a:pt x="582115" y="121224"/>
                </a:lnTo>
                <a:close/>
              </a:path>
              <a:path w="582294" h="911860">
                <a:moveTo>
                  <a:pt x="582115" y="6219"/>
                </a:moveTo>
                <a:lnTo>
                  <a:pt x="474437" y="6219"/>
                </a:lnTo>
                <a:lnTo>
                  <a:pt x="450233" y="69132"/>
                </a:lnTo>
                <a:lnTo>
                  <a:pt x="582115" y="69132"/>
                </a:lnTo>
                <a:lnTo>
                  <a:pt x="582115" y="6219"/>
                </a:lnTo>
                <a:close/>
              </a:path>
            </a:pathLst>
          </a:custGeom>
          <a:solidFill>
            <a:srgbClr val="5F2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7690" y="4623265"/>
            <a:ext cx="583565" cy="909955"/>
          </a:xfrm>
          <a:custGeom>
            <a:avLst/>
            <a:gdLst/>
            <a:ahLst/>
            <a:cxnLst/>
            <a:rect l="l" t="t" r="r" b="b"/>
            <a:pathLst>
              <a:path w="583564" h="909954">
                <a:moveTo>
                  <a:pt x="295775" y="246337"/>
                </a:moveTo>
                <a:lnTo>
                  <a:pt x="253371" y="250142"/>
                </a:lnTo>
                <a:lnTo>
                  <a:pt x="212497" y="260096"/>
                </a:lnTo>
                <a:lnTo>
                  <a:pt x="173679" y="275910"/>
                </a:lnTo>
                <a:lnTo>
                  <a:pt x="137439" y="297297"/>
                </a:lnTo>
                <a:lnTo>
                  <a:pt x="104303" y="323970"/>
                </a:lnTo>
                <a:lnTo>
                  <a:pt x="74794" y="355641"/>
                </a:lnTo>
                <a:lnTo>
                  <a:pt x="49436" y="392023"/>
                </a:lnTo>
                <a:lnTo>
                  <a:pt x="28753" y="432828"/>
                </a:lnTo>
                <a:lnTo>
                  <a:pt x="13270" y="477770"/>
                </a:lnTo>
                <a:lnTo>
                  <a:pt x="3511" y="526560"/>
                </a:lnTo>
                <a:lnTo>
                  <a:pt x="0" y="578911"/>
                </a:lnTo>
                <a:lnTo>
                  <a:pt x="3003" y="626264"/>
                </a:lnTo>
                <a:lnTo>
                  <a:pt x="11800" y="672088"/>
                </a:lnTo>
                <a:lnTo>
                  <a:pt x="26071" y="715741"/>
                </a:lnTo>
                <a:lnTo>
                  <a:pt x="45496" y="756583"/>
                </a:lnTo>
                <a:lnTo>
                  <a:pt x="69755" y="793973"/>
                </a:lnTo>
                <a:lnTo>
                  <a:pt x="98527" y="827271"/>
                </a:lnTo>
                <a:lnTo>
                  <a:pt x="131494" y="855836"/>
                </a:lnTo>
                <a:lnTo>
                  <a:pt x="168334" y="879027"/>
                </a:lnTo>
                <a:lnTo>
                  <a:pt x="208728" y="896203"/>
                </a:lnTo>
                <a:lnTo>
                  <a:pt x="252356" y="906724"/>
                </a:lnTo>
                <a:lnTo>
                  <a:pt x="298898" y="909950"/>
                </a:lnTo>
                <a:lnTo>
                  <a:pt x="342752" y="906201"/>
                </a:lnTo>
                <a:lnTo>
                  <a:pt x="385301" y="894510"/>
                </a:lnTo>
                <a:lnTo>
                  <a:pt x="426386" y="870724"/>
                </a:lnTo>
                <a:lnTo>
                  <a:pt x="465848" y="830690"/>
                </a:lnTo>
                <a:lnTo>
                  <a:pt x="582961" y="830690"/>
                </a:lnTo>
                <a:lnTo>
                  <a:pt x="582961" y="787928"/>
                </a:lnTo>
                <a:lnTo>
                  <a:pt x="309828" y="787928"/>
                </a:lnTo>
                <a:lnTo>
                  <a:pt x="264605" y="782294"/>
                </a:lnTo>
                <a:lnTo>
                  <a:pt x="225999" y="766263"/>
                </a:lnTo>
                <a:lnTo>
                  <a:pt x="194134" y="741139"/>
                </a:lnTo>
                <a:lnTo>
                  <a:pt x="169134" y="708226"/>
                </a:lnTo>
                <a:lnTo>
                  <a:pt x="151123" y="668829"/>
                </a:lnTo>
                <a:lnTo>
                  <a:pt x="140226" y="624252"/>
                </a:lnTo>
                <a:lnTo>
                  <a:pt x="136566" y="575801"/>
                </a:lnTo>
                <a:lnTo>
                  <a:pt x="141909" y="520547"/>
                </a:lnTo>
                <a:lnTo>
                  <a:pt x="156957" y="473955"/>
                </a:lnTo>
                <a:lnTo>
                  <a:pt x="180238" y="435930"/>
                </a:lnTo>
                <a:lnTo>
                  <a:pt x="210277" y="406374"/>
                </a:lnTo>
                <a:lnTo>
                  <a:pt x="245603" y="385191"/>
                </a:lnTo>
                <a:lnTo>
                  <a:pt x="284743" y="372286"/>
                </a:lnTo>
                <a:lnTo>
                  <a:pt x="326224" y="367561"/>
                </a:lnTo>
                <a:lnTo>
                  <a:pt x="582961" y="367561"/>
                </a:lnTo>
                <a:lnTo>
                  <a:pt x="582961" y="292144"/>
                </a:lnTo>
                <a:lnTo>
                  <a:pt x="445614" y="292144"/>
                </a:lnTo>
                <a:lnTo>
                  <a:pt x="409566" y="268067"/>
                </a:lnTo>
                <a:lnTo>
                  <a:pt x="371548" y="253812"/>
                </a:lnTo>
                <a:lnTo>
                  <a:pt x="333103" y="247271"/>
                </a:lnTo>
                <a:lnTo>
                  <a:pt x="295775" y="246337"/>
                </a:lnTo>
                <a:close/>
              </a:path>
              <a:path w="583564" h="909954">
                <a:moveTo>
                  <a:pt x="582961" y="830690"/>
                </a:moveTo>
                <a:lnTo>
                  <a:pt x="465848" y="830690"/>
                </a:lnTo>
                <a:lnTo>
                  <a:pt x="481463" y="899849"/>
                </a:lnTo>
                <a:lnTo>
                  <a:pt x="582961" y="899849"/>
                </a:lnTo>
                <a:lnTo>
                  <a:pt x="582961" y="830690"/>
                </a:lnTo>
                <a:close/>
              </a:path>
              <a:path w="583564" h="909954">
                <a:moveTo>
                  <a:pt x="582961" y="367561"/>
                </a:moveTo>
                <a:lnTo>
                  <a:pt x="326224" y="367561"/>
                </a:lnTo>
                <a:lnTo>
                  <a:pt x="358490" y="370002"/>
                </a:lnTo>
                <a:lnTo>
                  <a:pt x="389603" y="377175"/>
                </a:lnTo>
                <a:lnTo>
                  <a:pt x="419265" y="388854"/>
                </a:lnTo>
                <a:lnTo>
                  <a:pt x="447175" y="404816"/>
                </a:lnTo>
                <a:lnTo>
                  <a:pt x="447175" y="712576"/>
                </a:lnTo>
                <a:lnTo>
                  <a:pt x="419228" y="750235"/>
                </a:lnTo>
                <a:lnTo>
                  <a:pt x="386968" y="773261"/>
                </a:lnTo>
                <a:lnTo>
                  <a:pt x="350475" y="784783"/>
                </a:lnTo>
                <a:lnTo>
                  <a:pt x="309828" y="787928"/>
                </a:lnTo>
                <a:lnTo>
                  <a:pt x="582961" y="787928"/>
                </a:lnTo>
                <a:lnTo>
                  <a:pt x="582961" y="367561"/>
                </a:lnTo>
                <a:close/>
              </a:path>
              <a:path w="583564" h="909954">
                <a:moveTo>
                  <a:pt x="582961" y="0"/>
                </a:moveTo>
                <a:lnTo>
                  <a:pt x="445614" y="0"/>
                </a:lnTo>
                <a:lnTo>
                  <a:pt x="445614" y="292144"/>
                </a:lnTo>
                <a:lnTo>
                  <a:pt x="582961" y="292144"/>
                </a:lnTo>
                <a:lnTo>
                  <a:pt x="582961" y="0"/>
                </a:lnTo>
                <a:close/>
              </a:path>
            </a:pathLst>
          </a:custGeom>
          <a:solidFill>
            <a:srgbClr val="5F2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145950" y="4864160"/>
            <a:ext cx="1464945" cy="1236345"/>
            <a:chOff x="3145950" y="4864160"/>
            <a:chExt cx="1464945" cy="12363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8934" y="5226279"/>
              <a:ext cx="121732" cy="1786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2803" y="5226279"/>
              <a:ext cx="121732" cy="17869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5942" y="4864163"/>
              <a:ext cx="1464945" cy="1236345"/>
            </a:xfrm>
            <a:custGeom>
              <a:avLst/>
              <a:gdLst/>
              <a:ahLst/>
              <a:cxnLst/>
              <a:rect l="l" t="t" r="r" b="b"/>
              <a:pathLst>
                <a:path w="1464945" h="1236345">
                  <a:moveTo>
                    <a:pt x="678929" y="335686"/>
                  </a:moveTo>
                  <a:lnTo>
                    <a:pt x="675843" y="289585"/>
                  </a:lnTo>
                  <a:lnTo>
                    <a:pt x="667169" y="245529"/>
                  </a:lnTo>
                  <a:lnTo>
                    <a:pt x="653211" y="203911"/>
                  </a:lnTo>
                  <a:lnTo>
                    <a:pt x="634276" y="165087"/>
                  </a:lnTo>
                  <a:lnTo>
                    <a:pt x="610654" y="129438"/>
                  </a:lnTo>
                  <a:lnTo>
                    <a:pt x="582650" y="97332"/>
                  </a:lnTo>
                  <a:lnTo>
                    <a:pt x="550557" y="69151"/>
                  </a:lnTo>
                  <a:lnTo>
                    <a:pt x="514692" y="45250"/>
                  </a:lnTo>
                  <a:lnTo>
                    <a:pt x="475348" y="26009"/>
                  </a:lnTo>
                  <a:lnTo>
                    <a:pt x="432816" y="11811"/>
                  </a:lnTo>
                  <a:lnTo>
                    <a:pt x="387413" y="3022"/>
                  </a:lnTo>
                  <a:lnTo>
                    <a:pt x="339432" y="0"/>
                  </a:lnTo>
                  <a:lnTo>
                    <a:pt x="291782" y="2997"/>
                  </a:lnTo>
                  <a:lnTo>
                    <a:pt x="246557" y="11760"/>
                  </a:lnTo>
                  <a:lnTo>
                    <a:pt x="204101" y="25908"/>
                  </a:lnTo>
                  <a:lnTo>
                    <a:pt x="164744" y="45072"/>
                  </a:lnTo>
                  <a:lnTo>
                    <a:pt x="128790" y="68910"/>
                  </a:lnTo>
                  <a:lnTo>
                    <a:pt x="96570" y="97040"/>
                  </a:lnTo>
                  <a:lnTo>
                    <a:pt x="68414" y="129108"/>
                  </a:lnTo>
                  <a:lnTo>
                    <a:pt x="44653" y="164744"/>
                  </a:lnTo>
                  <a:lnTo>
                    <a:pt x="25603" y="203581"/>
                  </a:lnTo>
                  <a:lnTo>
                    <a:pt x="11595" y="245262"/>
                  </a:lnTo>
                  <a:lnTo>
                    <a:pt x="2959" y="289420"/>
                  </a:lnTo>
                  <a:lnTo>
                    <a:pt x="0" y="335686"/>
                  </a:lnTo>
                  <a:lnTo>
                    <a:pt x="1854" y="371741"/>
                  </a:lnTo>
                  <a:lnTo>
                    <a:pt x="54749" y="433679"/>
                  </a:lnTo>
                  <a:lnTo>
                    <a:pt x="103098" y="457301"/>
                  </a:lnTo>
                  <a:lnTo>
                    <a:pt x="152755" y="478002"/>
                  </a:lnTo>
                  <a:lnTo>
                    <a:pt x="203644" y="495782"/>
                  </a:lnTo>
                  <a:lnTo>
                    <a:pt x="177546" y="466166"/>
                  </a:lnTo>
                  <a:lnTo>
                    <a:pt x="157353" y="429704"/>
                  </a:lnTo>
                  <a:lnTo>
                    <a:pt x="144310" y="386257"/>
                  </a:lnTo>
                  <a:lnTo>
                    <a:pt x="139687" y="335686"/>
                  </a:lnTo>
                  <a:lnTo>
                    <a:pt x="145719" y="279082"/>
                  </a:lnTo>
                  <a:lnTo>
                    <a:pt x="162509" y="231711"/>
                  </a:lnTo>
                  <a:lnTo>
                    <a:pt x="188087" y="193382"/>
                  </a:lnTo>
                  <a:lnTo>
                    <a:pt x="220522" y="163906"/>
                  </a:lnTo>
                  <a:lnTo>
                    <a:pt x="257860" y="143090"/>
                  </a:lnTo>
                  <a:lnTo>
                    <a:pt x="298157" y="130746"/>
                  </a:lnTo>
                  <a:lnTo>
                    <a:pt x="339432" y="126669"/>
                  </a:lnTo>
                  <a:lnTo>
                    <a:pt x="381685" y="130746"/>
                  </a:lnTo>
                  <a:lnTo>
                    <a:pt x="422249" y="143090"/>
                  </a:lnTo>
                  <a:lnTo>
                    <a:pt x="459397" y="163906"/>
                  </a:lnTo>
                  <a:lnTo>
                    <a:pt x="491350" y="193382"/>
                  </a:lnTo>
                  <a:lnTo>
                    <a:pt x="516343" y="231711"/>
                  </a:lnTo>
                  <a:lnTo>
                    <a:pt x="532638" y="279082"/>
                  </a:lnTo>
                  <a:lnTo>
                    <a:pt x="538467" y="335686"/>
                  </a:lnTo>
                  <a:lnTo>
                    <a:pt x="532942" y="391198"/>
                  </a:lnTo>
                  <a:lnTo>
                    <a:pt x="517474" y="438150"/>
                  </a:lnTo>
                  <a:lnTo>
                    <a:pt x="493674" y="476643"/>
                  </a:lnTo>
                  <a:lnTo>
                    <a:pt x="463181" y="506768"/>
                  </a:lnTo>
                  <a:lnTo>
                    <a:pt x="427621" y="528650"/>
                  </a:lnTo>
                  <a:lnTo>
                    <a:pt x="388620" y="542366"/>
                  </a:lnTo>
                  <a:lnTo>
                    <a:pt x="438505" y="550849"/>
                  </a:lnTo>
                  <a:lnTo>
                    <a:pt x="488683" y="557733"/>
                  </a:lnTo>
                  <a:lnTo>
                    <a:pt x="539165" y="563143"/>
                  </a:lnTo>
                  <a:lnTo>
                    <a:pt x="589927" y="567258"/>
                  </a:lnTo>
                  <a:lnTo>
                    <a:pt x="621449" y="527215"/>
                  </a:lnTo>
                  <a:lnTo>
                    <a:pt x="646442" y="483171"/>
                  </a:lnTo>
                  <a:lnTo>
                    <a:pt x="664578" y="436003"/>
                  </a:lnTo>
                  <a:lnTo>
                    <a:pt x="675525" y="386549"/>
                  </a:lnTo>
                  <a:lnTo>
                    <a:pt x="678929" y="335686"/>
                  </a:lnTo>
                  <a:close/>
                </a:path>
                <a:path w="1464945" h="1236345">
                  <a:moveTo>
                    <a:pt x="1444396" y="611555"/>
                  </a:moveTo>
                  <a:lnTo>
                    <a:pt x="1408544" y="669836"/>
                  </a:lnTo>
                  <a:lnTo>
                    <a:pt x="1351241" y="753275"/>
                  </a:lnTo>
                  <a:lnTo>
                    <a:pt x="1303985" y="813600"/>
                  </a:lnTo>
                  <a:lnTo>
                    <a:pt x="1266507" y="855560"/>
                  </a:lnTo>
                  <a:lnTo>
                    <a:pt x="1224356" y="898309"/>
                  </a:lnTo>
                  <a:lnTo>
                    <a:pt x="1177569" y="940257"/>
                  </a:lnTo>
                  <a:lnTo>
                    <a:pt x="1098562" y="1000163"/>
                  </a:lnTo>
                  <a:lnTo>
                    <a:pt x="1041006" y="1036510"/>
                  </a:lnTo>
                  <a:lnTo>
                    <a:pt x="980033" y="1068666"/>
                  </a:lnTo>
                  <a:lnTo>
                    <a:pt x="915987" y="1096327"/>
                  </a:lnTo>
                  <a:lnTo>
                    <a:pt x="833513" y="1122972"/>
                  </a:lnTo>
                  <a:lnTo>
                    <a:pt x="784263" y="1134541"/>
                  </a:lnTo>
                  <a:lnTo>
                    <a:pt x="714857" y="1145844"/>
                  </a:lnTo>
                  <a:lnTo>
                    <a:pt x="647293" y="1151356"/>
                  </a:lnTo>
                  <a:lnTo>
                    <a:pt x="613346" y="1151636"/>
                  </a:lnTo>
                  <a:lnTo>
                    <a:pt x="564692" y="1149781"/>
                  </a:lnTo>
                  <a:lnTo>
                    <a:pt x="516166" y="1145197"/>
                  </a:lnTo>
                  <a:lnTo>
                    <a:pt x="467944" y="1137983"/>
                  </a:lnTo>
                  <a:lnTo>
                    <a:pt x="420166" y="1128179"/>
                  </a:lnTo>
                  <a:lnTo>
                    <a:pt x="373011" y="1115885"/>
                  </a:lnTo>
                  <a:lnTo>
                    <a:pt x="331025" y="1102321"/>
                  </a:lnTo>
                  <a:lnTo>
                    <a:pt x="289496" y="1087234"/>
                  </a:lnTo>
                  <a:lnTo>
                    <a:pt x="248551" y="1070533"/>
                  </a:lnTo>
                  <a:lnTo>
                    <a:pt x="208330" y="1052169"/>
                  </a:lnTo>
                  <a:lnTo>
                    <a:pt x="146723" y="1021080"/>
                  </a:lnTo>
                  <a:lnTo>
                    <a:pt x="186982" y="1056894"/>
                  </a:lnTo>
                  <a:lnTo>
                    <a:pt x="246291" y="1103096"/>
                  </a:lnTo>
                  <a:lnTo>
                    <a:pt x="284937" y="1128014"/>
                  </a:lnTo>
                  <a:lnTo>
                    <a:pt x="330568" y="1153337"/>
                  </a:lnTo>
                  <a:lnTo>
                    <a:pt x="382663" y="1177658"/>
                  </a:lnTo>
                  <a:lnTo>
                    <a:pt x="441198" y="1199489"/>
                  </a:lnTo>
                  <a:lnTo>
                    <a:pt x="505536" y="1216939"/>
                  </a:lnTo>
                  <a:lnTo>
                    <a:pt x="575132" y="1229448"/>
                  </a:lnTo>
                  <a:lnTo>
                    <a:pt x="648258" y="1235697"/>
                  </a:lnTo>
                  <a:lnTo>
                    <a:pt x="686219" y="1236040"/>
                  </a:lnTo>
                  <a:lnTo>
                    <a:pt x="724027" y="1234211"/>
                  </a:lnTo>
                  <a:lnTo>
                    <a:pt x="780072" y="1228077"/>
                  </a:lnTo>
                  <a:lnTo>
                    <a:pt x="858380" y="1213091"/>
                  </a:lnTo>
                  <a:lnTo>
                    <a:pt x="915365" y="1196708"/>
                  </a:lnTo>
                  <a:lnTo>
                    <a:pt x="951915" y="1183132"/>
                  </a:lnTo>
                  <a:lnTo>
                    <a:pt x="987818" y="1167955"/>
                  </a:lnTo>
                  <a:lnTo>
                    <a:pt x="1023010" y="1151026"/>
                  </a:lnTo>
                  <a:lnTo>
                    <a:pt x="1057402" y="1132205"/>
                  </a:lnTo>
                  <a:lnTo>
                    <a:pt x="1136764" y="1080135"/>
                  </a:lnTo>
                  <a:lnTo>
                    <a:pt x="1193647" y="1033259"/>
                  </a:lnTo>
                  <a:lnTo>
                    <a:pt x="1232154" y="996213"/>
                  </a:lnTo>
                  <a:lnTo>
                    <a:pt x="1266964" y="957973"/>
                  </a:lnTo>
                  <a:lnTo>
                    <a:pt x="1307249" y="906348"/>
                  </a:lnTo>
                  <a:lnTo>
                    <a:pt x="1349209" y="843127"/>
                  </a:lnTo>
                  <a:lnTo>
                    <a:pt x="1375752" y="795731"/>
                  </a:lnTo>
                  <a:lnTo>
                    <a:pt x="1405953" y="731380"/>
                  </a:lnTo>
                  <a:lnTo>
                    <a:pt x="1425727" y="677608"/>
                  </a:lnTo>
                  <a:lnTo>
                    <a:pt x="1444396" y="611555"/>
                  </a:lnTo>
                  <a:close/>
                </a:path>
                <a:path w="1464945" h="1236345">
                  <a:moveTo>
                    <a:pt x="1464691" y="335686"/>
                  </a:moveTo>
                  <a:lnTo>
                    <a:pt x="1461770" y="289585"/>
                  </a:lnTo>
                  <a:lnTo>
                    <a:pt x="1453210" y="245529"/>
                  </a:lnTo>
                  <a:lnTo>
                    <a:pt x="1439316" y="203911"/>
                  </a:lnTo>
                  <a:lnTo>
                    <a:pt x="1420418" y="165087"/>
                  </a:lnTo>
                  <a:lnTo>
                    <a:pt x="1396809" y="129438"/>
                  </a:lnTo>
                  <a:lnTo>
                    <a:pt x="1368806" y="97332"/>
                  </a:lnTo>
                  <a:lnTo>
                    <a:pt x="1336725" y="69151"/>
                  </a:lnTo>
                  <a:lnTo>
                    <a:pt x="1300886" y="45250"/>
                  </a:lnTo>
                  <a:lnTo>
                    <a:pt x="1261579" y="26009"/>
                  </a:lnTo>
                  <a:lnTo>
                    <a:pt x="1219123" y="11811"/>
                  </a:lnTo>
                  <a:lnTo>
                    <a:pt x="1173848" y="3022"/>
                  </a:lnTo>
                  <a:lnTo>
                    <a:pt x="1126045" y="0"/>
                  </a:lnTo>
                  <a:lnTo>
                    <a:pt x="1078369" y="2997"/>
                  </a:lnTo>
                  <a:lnTo>
                    <a:pt x="1033106" y="11760"/>
                  </a:lnTo>
                  <a:lnTo>
                    <a:pt x="990600" y="25908"/>
                  </a:lnTo>
                  <a:lnTo>
                    <a:pt x="951141" y="45072"/>
                  </a:lnTo>
                  <a:lnTo>
                    <a:pt x="915098" y="68910"/>
                  </a:lnTo>
                  <a:lnTo>
                    <a:pt x="882789" y="97040"/>
                  </a:lnTo>
                  <a:lnTo>
                    <a:pt x="854544" y="129108"/>
                  </a:lnTo>
                  <a:lnTo>
                    <a:pt x="830681" y="164744"/>
                  </a:lnTo>
                  <a:lnTo>
                    <a:pt x="811555" y="203581"/>
                  </a:lnTo>
                  <a:lnTo>
                    <a:pt x="797483" y="245262"/>
                  </a:lnTo>
                  <a:lnTo>
                    <a:pt x="788797" y="289420"/>
                  </a:lnTo>
                  <a:lnTo>
                    <a:pt x="785825" y="335686"/>
                  </a:lnTo>
                  <a:lnTo>
                    <a:pt x="789228" y="386473"/>
                  </a:lnTo>
                  <a:lnTo>
                    <a:pt x="800163" y="435775"/>
                  </a:lnTo>
                  <a:lnTo>
                    <a:pt x="818273" y="482841"/>
                  </a:lnTo>
                  <a:lnTo>
                    <a:pt x="843254" y="526910"/>
                  </a:lnTo>
                  <a:lnTo>
                    <a:pt x="874776" y="567258"/>
                  </a:lnTo>
                  <a:lnTo>
                    <a:pt x="925068" y="563029"/>
                  </a:lnTo>
                  <a:lnTo>
                    <a:pt x="975233" y="557339"/>
                  </a:lnTo>
                  <a:lnTo>
                    <a:pt x="1025093" y="550189"/>
                  </a:lnTo>
                  <a:lnTo>
                    <a:pt x="1074508" y="541591"/>
                  </a:lnTo>
                  <a:lnTo>
                    <a:pt x="1036116" y="527545"/>
                  </a:lnTo>
                  <a:lnTo>
                    <a:pt x="1000861" y="505536"/>
                  </a:lnTo>
                  <a:lnTo>
                    <a:pt x="970470" y="475475"/>
                  </a:lnTo>
                  <a:lnTo>
                    <a:pt x="946632" y="437324"/>
                  </a:lnTo>
                  <a:lnTo>
                    <a:pt x="931087" y="391007"/>
                  </a:lnTo>
                  <a:lnTo>
                    <a:pt x="925525" y="336461"/>
                  </a:lnTo>
                  <a:lnTo>
                    <a:pt x="931545" y="279857"/>
                  </a:lnTo>
                  <a:lnTo>
                    <a:pt x="948334" y="232498"/>
                  </a:lnTo>
                  <a:lnTo>
                    <a:pt x="973912" y="194170"/>
                  </a:lnTo>
                  <a:lnTo>
                    <a:pt x="1006360" y="164693"/>
                  </a:lnTo>
                  <a:lnTo>
                    <a:pt x="1043698" y="143865"/>
                  </a:lnTo>
                  <a:lnTo>
                    <a:pt x="1083983" y="131521"/>
                  </a:lnTo>
                  <a:lnTo>
                    <a:pt x="1125258" y="127444"/>
                  </a:lnTo>
                  <a:lnTo>
                    <a:pt x="1167231" y="131521"/>
                  </a:lnTo>
                  <a:lnTo>
                    <a:pt x="1207693" y="143865"/>
                  </a:lnTo>
                  <a:lnTo>
                    <a:pt x="1244841" y="164693"/>
                  </a:lnTo>
                  <a:lnTo>
                    <a:pt x="1276870" y="194170"/>
                  </a:lnTo>
                  <a:lnTo>
                    <a:pt x="1301978" y="232498"/>
                  </a:lnTo>
                  <a:lnTo>
                    <a:pt x="1318361" y="279857"/>
                  </a:lnTo>
                  <a:lnTo>
                    <a:pt x="1324229" y="336461"/>
                  </a:lnTo>
                  <a:lnTo>
                    <a:pt x="1320012" y="385559"/>
                  </a:lnTo>
                  <a:lnTo>
                    <a:pt x="1308049" y="427964"/>
                  </a:lnTo>
                  <a:lnTo>
                    <a:pt x="1289367" y="463664"/>
                  </a:lnTo>
                  <a:lnTo>
                    <a:pt x="1264945" y="492671"/>
                  </a:lnTo>
                  <a:lnTo>
                    <a:pt x="1315262" y="474878"/>
                  </a:lnTo>
                  <a:lnTo>
                    <a:pt x="1364335" y="454101"/>
                  </a:lnTo>
                  <a:lnTo>
                    <a:pt x="1412087" y="430276"/>
                  </a:lnTo>
                  <a:lnTo>
                    <a:pt x="1458442" y="403326"/>
                  </a:lnTo>
                  <a:lnTo>
                    <a:pt x="1463040" y="369506"/>
                  </a:lnTo>
                  <a:lnTo>
                    <a:pt x="1464691" y="335686"/>
                  </a:lnTo>
                  <a:close/>
                </a:path>
              </a:pathLst>
            </a:custGeom>
            <a:solidFill>
              <a:srgbClr val="5F2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694118" y="4696294"/>
            <a:ext cx="1668780" cy="838835"/>
          </a:xfrm>
          <a:custGeom>
            <a:avLst/>
            <a:gdLst/>
            <a:ahLst/>
            <a:cxnLst/>
            <a:rect l="l" t="t" r="r" b="b"/>
            <a:pathLst>
              <a:path w="1668780" h="838835">
                <a:moveTo>
                  <a:pt x="380022" y="700138"/>
                </a:moveTo>
                <a:lnTo>
                  <a:pt x="201320" y="700138"/>
                </a:lnTo>
                <a:lnTo>
                  <a:pt x="178104" y="695490"/>
                </a:lnTo>
                <a:lnTo>
                  <a:pt x="158991" y="682764"/>
                </a:lnTo>
                <a:lnTo>
                  <a:pt x="146011" y="663778"/>
                </a:lnTo>
                <a:lnTo>
                  <a:pt x="141236" y="640334"/>
                </a:lnTo>
                <a:lnTo>
                  <a:pt x="141236" y="15544"/>
                </a:lnTo>
                <a:lnTo>
                  <a:pt x="0" y="0"/>
                </a:lnTo>
                <a:lnTo>
                  <a:pt x="0" y="655878"/>
                </a:lnTo>
                <a:lnTo>
                  <a:pt x="6159" y="701509"/>
                </a:lnTo>
                <a:lnTo>
                  <a:pt x="23545" y="742530"/>
                </a:lnTo>
                <a:lnTo>
                  <a:pt x="50520" y="777290"/>
                </a:lnTo>
                <a:lnTo>
                  <a:pt x="85432" y="804151"/>
                </a:lnTo>
                <a:lnTo>
                  <a:pt x="126619" y="821461"/>
                </a:lnTo>
                <a:lnTo>
                  <a:pt x="172453" y="827608"/>
                </a:lnTo>
                <a:lnTo>
                  <a:pt x="380022" y="827608"/>
                </a:lnTo>
                <a:lnTo>
                  <a:pt x="380022" y="700138"/>
                </a:lnTo>
                <a:close/>
              </a:path>
              <a:path w="1668780" h="838835">
                <a:moveTo>
                  <a:pt x="992593" y="180314"/>
                </a:moveTo>
                <a:lnTo>
                  <a:pt x="852906" y="180314"/>
                </a:lnTo>
                <a:lnTo>
                  <a:pt x="852906" y="652767"/>
                </a:lnTo>
                <a:lnTo>
                  <a:pt x="821524" y="681266"/>
                </a:lnTo>
                <a:lnTo>
                  <a:pt x="786599" y="700925"/>
                </a:lnTo>
                <a:lnTo>
                  <a:pt x="749515" y="712127"/>
                </a:lnTo>
                <a:lnTo>
                  <a:pt x="711644" y="715276"/>
                </a:lnTo>
                <a:lnTo>
                  <a:pt x="674357" y="710780"/>
                </a:lnTo>
                <a:lnTo>
                  <a:pt x="607047" y="680440"/>
                </a:lnTo>
                <a:lnTo>
                  <a:pt x="558584" y="624293"/>
                </a:lnTo>
                <a:lnTo>
                  <a:pt x="544868" y="587540"/>
                </a:lnTo>
                <a:lnTo>
                  <a:pt x="539991" y="545541"/>
                </a:lnTo>
                <a:lnTo>
                  <a:pt x="539991" y="180314"/>
                </a:lnTo>
                <a:lnTo>
                  <a:pt x="400316" y="180314"/>
                </a:lnTo>
                <a:lnTo>
                  <a:pt x="400316" y="545541"/>
                </a:lnTo>
                <a:lnTo>
                  <a:pt x="404101" y="597166"/>
                </a:lnTo>
                <a:lnTo>
                  <a:pt x="415112" y="644626"/>
                </a:lnTo>
                <a:lnTo>
                  <a:pt x="432765" y="687616"/>
                </a:lnTo>
                <a:lnTo>
                  <a:pt x="456501" y="725855"/>
                </a:lnTo>
                <a:lnTo>
                  <a:pt x="485762" y="759028"/>
                </a:lnTo>
                <a:lnTo>
                  <a:pt x="519976" y="786828"/>
                </a:lnTo>
                <a:lnTo>
                  <a:pt x="558609" y="808977"/>
                </a:lnTo>
                <a:lnTo>
                  <a:pt x="601065" y="825169"/>
                </a:lnTo>
                <a:lnTo>
                  <a:pt x="646811" y="835101"/>
                </a:lnTo>
                <a:lnTo>
                  <a:pt x="695261" y="838479"/>
                </a:lnTo>
                <a:lnTo>
                  <a:pt x="733602" y="834910"/>
                </a:lnTo>
                <a:lnTo>
                  <a:pt x="778383" y="822159"/>
                </a:lnTo>
                <a:lnTo>
                  <a:pt x="822566" y="797179"/>
                </a:lnTo>
                <a:lnTo>
                  <a:pt x="859155" y="756894"/>
                </a:lnTo>
                <a:lnTo>
                  <a:pt x="877112" y="828382"/>
                </a:lnTo>
                <a:lnTo>
                  <a:pt x="992593" y="828382"/>
                </a:lnTo>
                <a:lnTo>
                  <a:pt x="992593" y="180314"/>
                </a:lnTo>
                <a:close/>
              </a:path>
              <a:path w="1668780" h="838835">
                <a:moveTo>
                  <a:pt x="1403083" y="503555"/>
                </a:moveTo>
                <a:lnTo>
                  <a:pt x="1197813" y="180314"/>
                </a:lnTo>
                <a:lnTo>
                  <a:pt x="1035545" y="180314"/>
                </a:lnTo>
                <a:lnTo>
                  <a:pt x="1253236" y="503555"/>
                </a:lnTo>
                <a:lnTo>
                  <a:pt x="1031633" y="827608"/>
                </a:lnTo>
                <a:lnTo>
                  <a:pt x="1181417" y="827608"/>
                </a:lnTo>
                <a:lnTo>
                  <a:pt x="1403083" y="503555"/>
                </a:lnTo>
                <a:close/>
              </a:path>
              <a:path w="1668780" h="838835">
                <a:moveTo>
                  <a:pt x="1665224" y="180314"/>
                </a:moveTo>
                <a:lnTo>
                  <a:pt x="1513878" y="180314"/>
                </a:lnTo>
                <a:lnTo>
                  <a:pt x="1428775" y="308533"/>
                </a:lnTo>
                <a:lnTo>
                  <a:pt x="1501394" y="422757"/>
                </a:lnTo>
                <a:lnTo>
                  <a:pt x="1665224" y="180314"/>
                </a:lnTo>
                <a:close/>
              </a:path>
              <a:path w="1668780" h="838835">
                <a:moveTo>
                  <a:pt x="1668335" y="827608"/>
                </a:moveTo>
                <a:lnTo>
                  <a:pt x="1500606" y="582015"/>
                </a:lnTo>
                <a:lnTo>
                  <a:pt x="1500606" y="582790"/>
                </a:lnTo>
                <a:lnTo>
                  <a:pt x="1424876" y="692416"/>
                </a:lnTo>
                <a:lnTo>
                  <a:pt x="1515440" y="827608"/>
                </a:lnTo>
                <a:lnTo>
                  <a:pt x="1668335" y="827608"/>
                </a:lnTo>
                <a:close/>
              </a:path>
            </a:pathLst>
          </a:custGeom>
          <a:solidFill>
            <a:srgbClr val="5F239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836801"/>
            <a:ext cx="6668134" cy="4681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F497A"/>
                </a:solidFill>
                <a:latin typeface="Arial"/>
                <a:cs typeface="Arial"/>
              </a:rPr>
              <a:t>Employer can</a:t>
            </a:r>
            <a:r>
              <a:rPr sz="2000" b="1" spc="-15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497A"/>
                </a:solidFill>
                <a:latin typeface="Arial"/>
                <a:cs typeface="Arial"/>
              </a:rPr>
              <a:t>refund</a:t>
            </a:r>
            <a:r>
              <a:rPr sz="2000" b="1" spc="-40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497A"/>
                </a:solidFill>
                <a:latin typeface="Arial"/>
                <a:cs typeface="Arial"/>
              </a:rPr>
              <a:t>the</a:t>
            </a:r>
            <a:r>
              <a:rPr sz="2000" b="1" spc="-30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497A"/>
                </a:solidFill>
                <a:latin typeface="Arial"/>
                <a:cs typeface="Arial"/>
              </a:rPr>
              <a:t>cost</a:t>
            </a:r>
            <a:r>
              <a:rPr sz="2000" b="1" spc="-30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497A"/>
                </a:solidFill>
                <a:latin typeface="Arial"/>
                <a:cs typeface="Arial"/>
              </a:rPr>
              <a:t>of</a:t>
            </a:r>
            <a:r>
              <a:rPr sz="2000" b="1" spc="-30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497A"/>
                </a:solidFill>
                <a:latin typeface="Arial"/>
                <a:cs typeface="Arial"/>
              </a:rPr>
              <a:t>glasses</a:t>
            </a:r>
            <a:r>
              <a:rPr lang="pl-PL" sz="2000" b="1" dirty="0">
                <a:solidFill>
                  <a:srgbClr val="5F497A"/>
                </a:solidFill>
                <a:latin typeface="Arial"/>
                <a:cs typeface="Arial"/>
              </a:rPr>
              <a:t>/ contact lenses</a:t>
            </a:r>
            <a:r>
              <a:rPr sz="2000" b="1" spc="-35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497A"/>
                </a:solidFill>
                <a:latin typeface="Arial"/>
                <a:cs typeface="Arial"/>
              </a:rPr>
              <a:t>up</a:t>
            </a:r>
            <a:r>
              <a:rPr sz="2000" b="1" spc="-15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497A"/>
                </a:solidFill>
                <a:latin typeface="Arial"/>
                <a:cs typeface="Arial"/>
              </a:rPr>
              <a:t>to</a:t>
            </a:r>
            <a:r>
              <a:rPr sz="2000" b="1" spc="-35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497A"/>
                </a:solidFill>
                <a:latin typeface="Arial"/>
                <a:cs typeface="Arial"/>
              </a:rPr>
              <a:t>250</a:t>
            </a:r>
            <a:r>
              <a:rPr sz="2000" b="1" spc="-30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5F497A"/>
                </a:solidFill>
                <a:latin typeface="Arial"/>
                <a:cs typeface="Arial"/>
              </a:rPr>
              <a:t>PLN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purchaser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indicated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invoice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should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be: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Luxoft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Poland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sp.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</a:t>
            </a:r>
            <a:r>
              <a:rPr sz="2000" spc="-20" dirty="0">
                <a:latin typeface="Arial"/>
                <a:cs typeface="Arial"/>
              </a:rPr>
              <a:t> o.o.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280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Krakowska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Street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32-080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Zabierzów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NIP</a:t>
            </a:r>
            <a:r>
              <a:rPr sz="2000" spc="-10" dirty="0">
                <a:latin typeface="Arial"/>
                <a:cs typeface="Arial"/>
              </a:rPr>
              <a:t> 6762423185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Luxoft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refund:</a:t>
            </a:r>
            <a:endParaRPr sz="2000" dirty="0">
              <a:latin typeface="Arial"/>
              <a:cs typeface="Arial"/>
            </a:endParaRPr>
          </a:p>
          <a:p>
            <a:pPr marL="1270000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270000" algn="l"/>
              </a:tabLst>
            </a:pPr>
            <a:r>
              <a:rPr sz="2000" dirty="0">
                <a:latin typeface="Arial"/>
                <a:cs typeface="Arial"/>
              </a:rPr>
              <a:t>medical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examination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costs</a:t>
            </a:r>
            <a:endParaRPr sz="2000" dirty="0">
              <a:latin typeface="Arial"/>
              <a:cs typeface="Arial"/>
            </a:endParaRPr>
          </a:p>
          <a:p>
            <a:pPr marL="1270000" indent="-342900">
              <a:lnSpc>
                <a:spcPct val="100000"/>
              </a:lnSpc>
              <a:buFont typeface="Wingdings"/>
              <a:buChar char=""/>
              <a:tabLst>
                <a:tab pos="1270000" algn="l"/>
              </a:tabLst>
            </a:pPr>
            <a:r>
              <a:rPr sz="2000" spc="-10" dirty="0">
                <a:latin typeface="Arial"/>
                <a:cs typeface="Arial"/>
              </a:rPr>
              <a:t>sunglasses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invoice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indicate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glasses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only!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6900" y="107391"/>
            <a:ext cx="8769680" cy="1301176"/>
          </a:xfrm>
          <a:prstGeom prst="rect">
            <a:avLst/>
          </a:prstGeom>
        </p:spPr>
        <p:txBody>
          <a:bodyPr vert="horz" wrap="square" lIns="0" tIns="465632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dirty="0"/>
              <a:t>Corrective</a:t>
            </a:r>
            <a:r>
              <a:rPr spc="-85" dirty="0"/>
              <a:t> </a:t>
            </a:r>
            <a:r>
              <a:rPr spc="-10" dirty="0"/>
              <a:t>Glasses</a:t>
            </a:r>
            <a:r>
              <a:rPr lang="pl-PL" spc="-10" dirty="0"/>
              <a:t>/ contact lenses</a:t>
            </a:r>
            <a:endParaRPr spc="-10" dirty="0"/>
          </a:p>
          <a:p>
            <a:pPr marL="76200">
              <a:lnSpc>
                <a:spcPct val="100000"/>
              </a:lnSpc>
              <a:spcBef>
                <a:spcPts val="30"/>
              </a:spcBef>
            </a:pPr>
            <a:r>
              <a:rPr sz="2200" b="0" spc="-10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Refoundation</a:t>
            </a:r>
            <a:r>
              <a:rPr lang="pl-PL" sz="2200" b="0" spc="-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6888" y="1856232"/>
            <a:ext cx="6763511" cy="5186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61744" y="7691983"/>
            <a:ext cx="20955" cy="635"/>
          </a:xfrm>
          <a:custGeom>
            <a:avLst/>
            <a:gdLst/>
            <a:ahLst/>
            <a:cxnLst/>
            <a:rect l="l" t="t" r="r" b="b"/>
            <a:pathLst>
              <a:path w="20955" h="634">
                <a:moveTo>
                  <a:pt x="20700" y="0"/>
                </a:moveTo>
                <a:lnTo>
                  <a:pt x="0" y="482"/>
                </a:lnTo>
                <a:lnTo>
                  <a:pt x="20700" y="482"/>
                </a:lnTo>
                <a:lnTo>
                  <a:pt x="20700" y="0"/>
                </a:lnTo>
                <a:close/>
              </a:path>
            </a:pathLst>
          </a:custGeom>
          <a:solidFill>
            <a:srgbClr val="5F2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263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Agenda</a:t>
            </a:r>
            <a:endParaRPr sz="3600"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234439" y="2051601"/>
          <a:ext cx="12374245" cy="3095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74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91440">
                        <a:lnSpc>
                          <a:spcPts val="2655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Squeeze</a:t>
                      </a:r>
                      <a:r>
                        <a:rPr sz="2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every</a:t>
                      </a:r>
                      <a:r>
                        <a:rPr sz="2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drop</a:t>
                      </a:r>
                      <a:r>
                        <a:rPr sz="2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out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your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benefits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What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benefits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does</a:t>
                      </a:r>
                      <a:r>
                        <a:rPr sz="2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Luxoft</a:t>
                      </a:r>
                      <a:r>
                        <a:rPr sz="2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offer</a:t>
                      </a:r>
                      <a:r>
                        <a:rPr sz="2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employees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22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Where</a:t>
                      </a:r>
                      <a:r>
                        <a:rPr sz="2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2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find</a:t>
                      </a:r>
                      <a:r>
                        <a:rPr sz="2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information</a:t>
                      </a:r>
                      <a:r>
                        <a:rPr sz="2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about</a:t>
                      </a:r>
                      <a:r>
                        <a:rPr sz="2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benefits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22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How</a:t>
                      </a:r>
                      <a:r>
                        <a:rPr sz="2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2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order</a:t>
                      </a:r>
                      <a:r>
                        <a:rPr sz="2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benefits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manage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them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22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8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337" y="1863828"/>
            <a:ext cx="3323111" cy="39845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2769" y="1863828"/>
            <a:ext cx="3298710" cy="39845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04513" y="1863828"/>
            <a:ext cx="3298735" cy="39845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71041" y="1863828"/>
            <a:ext cx="3298710" cy="39845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0603" y="560323"/>
            <a:ext cx="44958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Benefits</a:t>
            </a:r>
            <a:r>
              <a:rPr sz="3600" spc="-20" dirty="0"/>
              <a:t> </a:t>
            </a:r>
            <a:r>
              <a:rPr sz="3600" dirty="0"/>
              <a:t>and</a:t>
            </a:r>
            <a:r>
              <a:rPr sz="3600" spc="-15" dirty="0"/>
              <a:t> </a:t>
            </a:r>
            <a:r>
              <a:rPr sz="3600" spc="-10" dirty="0"/>
              <a:t>Special </a:t>
            </a:r>
            <a:r>
              <a:rPr sz="3600" dirty="0"/>
              <a:t>Offers</a:t>
            </a:r>
            <a:r>
              <a:rPr sz="3600" spc="-25" dirty="0"/>
              <a:t> </a:t>
            </a:r>
            <a:r>
              <a:rPr sz="3600" dirty="0"/>
              <a:t>for</a:t>
            </a:r>
            <a:r>
              <a:rPr sz="3600" spc="-20" dirty="0"/>
              <a:t> </a:t>
            </a:r>
            <a:r>
              <a:rPr sz="3600" spc="-10" dirty="0"/>
              <a:t>Luxofters</a:t>
            </a:r>
            <a:endParaRPr sz="3600" dirty="0"/>
          </a:p>
        </p:txBody>
      </p:sp>
      <p:sp>
        <p:nvSpPr>
          <p:cNvPr id="7" name="object 7"/>
          <p:cNvSpPr txBox="1"/>
          <p:nvPr/>
        </p:nvSpPr>
        <p:spPr>
          <a:xfrm>
            <a:off x="1677670" y="2031238"/>
            <a:ext cx="11207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2827" y="2325369"/>
            <a:ext cx="2567940" cy="98615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83845" indent="-271145">
              <a:lnSpc>
                <a:spcPct val="100000"/>
              </a:lnSpc>
              <a:spcBef>
                <a:spcPts val="819"/>
              </a:spcBef>
              <a:buClr>
                <a:srgbClr val="4F81BC"/>
              </a:buClr>
              <a:buFont typeface="Arial"/>
              <a:buChar char="•"/>
              <a:tabLst>
                <a:tab pos="283845" algn="l"/>
              </a:tabLst>
            </a:pPr>
            <a:r>
              <a:rPr sz="15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/>
              </a:rPr>
              <a:t>Lux</a:t>
            </a:r>
            <a:r>
              <a:rPr sz="15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5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/>
              </a:rPr>
              <a:t>Med</a:t>
            </a:r>
            <a:r>
              <a:rPr sz="15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5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/>
              </a:rPr>
              <a:t>insurance</a:t>
            </a:r>
            <a:r>
              <a:rPr sz="15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500" u="none" spc="-5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sz="1500" dirty="0">
              <a:latin typeface="Calibri"/>
              <a:cs typeface="Calibri"/>
            </a:endParaRPr>
          </a:p>
          <a:p>
            <a:pPr marL="283845">
              <a:lnSpc>
                <a:spcPct val="100000"/>
              </a:lnSpc>
              <a:spcBef>
                <a:spcPts val="720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Private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 travel</a:t>
            </a:r>
            <a:endParaRPr sz="1500" dirty="0">
              <a:latin typeface="Calibri"/>
              <a:cs typeface="Calibri"/>
            </a:endParaRPr>
          </a:p>
          <a:p>
            <a:pPr marL="283845">
              <a:lnSpc>
                <a:spcPct val="100000"/>
              </a:lnSpc>
              <a:spcBef>
                <a:spcPts val="720"/>
              </a:spcBef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insurance</a:t>
            </a:r>
            <a:r>
              <a:rPr sz="1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included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2827" y="3362070"/>
            <a:ext cx="2177415" cy="952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marR="5080" indent="-271780">
              <a:lnSpc>
                <a:spcPct val="140000"/>
              </a:lnSpc>
              <a:spcBef>
                <a:spcPts val="100"/>
              </a:spcBef>
              <a:buClr>
                <a:srgbClr val="4F81BC"/>
              </a:buClr>
              <a:buFont typeface="Arial"/>
              <a:buChar char="•"/>
              <a:tabLst>
                <a:tab pos="283845" algn="l"/>
              </a:tabLst>
            </a:pPr>
            <a:r>
              <a:rPr sz="15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/>
              </a:rPr>
              <a:t>MyBenefit</a:t>
            </a:r>
            <a:r>
              <a:rPr sz="1500" u="sng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5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/>
              </a:rPr>
              <a:t>program</a:t>
            </a:r>
            <a:r>
              <a:rPr sz="1500" u="none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u="none" spc="-6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500" u="none" spc="-10" dirty="0" err="1">
                <a:solidFill>
                  <a:srgbClr val="FFFFFF"/>
                </a:solidFill>
                <a:latin typeface="Calibri"/>
                <a:cs typeface="Calibri"/>
              </a:rPr>
              <a:t>Multicafeteria</a:t>
            </a:r>
            <a:r>
              <a:rPr sz="1500" u="none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u="none" spc="-1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lang="pl-PL" sz="1500" spc="-65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500" u="none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500" u="none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500" u="none" dirty="0">
                <a:solidFill>
                  <a:srgbClr val="FFFFFF"/>
                </a:solidFill>
                <a:latin typeface="Calibri"/>
                <a:cs typeface="Calibri"/>
              </a:rPr>
              <a:t>ultisport</a:t>
            </a:r>
            <a:r>
              <a:rPr sz="1500" u="none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u="none" spc="-20" dirty="0">
                <a:solidFill>
                  <a:srgbClr val="FFFFFF"/>
                </a:solidFill>
                <a:latin typeface="Calibri"/>
                <a:cs typeface="Calibri"/>
              </a:rPr>
              <a:t>card</a:t>
            </a:r>
            <a:r>
              <a:rPr lang="pl-PL" sz="1500" u="none" spc="-20" dirty="0">
                <a:solidFill>
                  <a:srgbClr val="FFFFFF"/>
                </a:solidFill>
                <a:latin typeface="Calibri"/>
                <a:cs typeface="Calibri"/>
              </a:rPr>
              <a:t>/Multilife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827" y="4397746"/>
            <a:ext cx="2760345" cy="1285608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83845" indent="-271145">
              <a:lnSpc>
                <a:spcPct val="100000"/>
              </a:lnSpc>
              <a:spcBef>
                <a:spcPts val="825"/>
              </a:spcBef>
              <a:buClr>
                <a:srgbClr val="4F81BC"/>
              </a:buClr>
              <a:buFont typeface="Arial"/>
              <a:buChar char="•"/>
              <a:tabLst>
                <a:tab pos="283845" algn="l"/>
              </a:tabLst>
            </a:pPr>
            <a:r>
              <a:rPr sz="15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/>
              </a:rPr>
              <a:t>Corrective</a:t>
            </a:r>
            <a:r>
              <a:rPr sz="1500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5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/>
              </a:rPr>
              <a:t>glasses</a:t>
            </a:r>
            <a:r>
              <a:rPr lang="pl-PL" sz="15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/>
              </a:rPr>
              <a:t>/contact lenses</a:t>
            </a:r>
            <a:endParaRPr sz="1500" dirty="0">
              <a:latin typeface="Calibri"/>
              <a:cs typeface="Calibri"/>
              <a:hlinkClick r:id="rId8"/>
            </a:endParaRPr>
          </a:p>
          <a:p>
            <a:pPr marL="283845">
              <a:lnSpc>
                <a:spcPct val="100000"/>
              </a:lnSpc>
              <a:spcBef>
                <a:spcPts val="720"/>
              </a:spcBef>
            </a:pPr>
            <a:r>
              <a:rPr sz="15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/>
              </a:rPr>
              <a:t>reimbursement</a:t>
            </a:r>
            <a:r>
              <a:rPr sz="15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500" u="none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00" u="none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u="none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1500" u="none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u="none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500" u="none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u="none" dirty="0">
                <a:solidFill>
                  <a:srgbClr val="FFFFFF"/>
                </a:solidFill>
                <a:latin typeface="Calibri"/>
                <a:cs typeface="Calibri"/>
              </a:rPr>
              <a:t>250</a:t>
            </a:r>
            <a:r>
              <a:rPr sz="1500" u="none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u="none" spc="-25" dirty="0">
                <a:solidFill>
                  <a:srgbClr val="FFFFFF"/>
                </a:solidFill>
                <a:latin typeface="Calibri"/>
                <a:cs typeface="Calibri"/>
              </a:rPr>
              <a:t>PLN</a:t>
            </a:r>
            <a:endParaRPr sz="1500" dirty="0">
              <a:latin typeface="Calibri"/>
              <a:cs typeface="Calibri"/>
            </a:endParaRPr>
          </a:p>
          <a:p>
            <a:pPr marL="283845" indent="-271145">
              <a:lnSpc>
                <a:spcPct val="100000"/>
              </a:lnSpc>
              <a:spcBef>
                <a:spcPts val="1320"/>
              </a:spcBef>
              <a:buClr>
                <a:srgbClr val="4F81BC"/>
              </a:buClr>
              <a:buFont typeface="Arial"/>
              <a:buChar char="•"/>
              <a:tabLst>
                <a:tab pos="283845" algn="l"/>
              </a:tabLst>
            </a:pPr>
            <a:r>
              <a:rPr sz="15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Life</a:t>
            </a:r>
            <a:r>
              <a:rPr sz="1500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5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insurance</a:t>
            </a:r>
            <a:r>
              <a:rPr sz="1500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500" u="none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500" u="none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u="none" spc="-20" dirty="0">
                <a:solidFill>
                  <a:srgbClr val="FFFFFF"/>
                </a:solidFill>
                <a:latin typeface="Calibri"/>
                <a:cs typeface="Calibri"/>
              </a:rPr>
              <a:t>UNUM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52491" y="2104136"/>
            <a:ext cx="1177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Offers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8008" y="2461920"/>
            <a:ext cx="2817495" cy="7132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marR="5080" indent="-269875">
              <a:lnSpc>
                <a:spcPct val="150000"/>
              </a:lnSpc>
              <a:spcBef>
                <a:spcPts val="100"/>
              </a:spcBef>
              <a:buClr>
                <a:srgbClr val="4F81BC"/>
              </a:buClr>
              <a:buFont typeface="Arial"/>
              <a:buChar char="•"/>
              <a:tabLst>
                <a:tab pos="281940" algn="l"/>
              </a:tabLst>
            </a:pP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0"/>
              </a:rPr>
              <a:t>Car</a:t>
            </a:r>
            <a:r>
              <a:rPr sz="1600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0"/>
              </a:rPr>
              <a:t>leasing</a:t>
            </a:r>
            <a:r>
              <a:rPr sz="1600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0"/>
              </a:rPr>
              <a:t>offer</a:t>
            </a:r>
            <a:r>
              <a:rPr sz="160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0"/>
              </a:rPr>
              <a:t>for</a:t>
            </a:r>
            <a:r>
              <a:rPr sz="16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6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0"/>
              </a:rPr>
              <a:t>Luxoft</a:t>
            </a:r>
            <a:r>
              <a:rPr sz="1600" u="none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1"/>
              </a:rPr>
              <a:t>employees</a:t>
            </a:r>
            <a:r>
              <a:rPr sz="1600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Calibri"/>
                <a:cs typeface="Calibri"/>
              </a:rPr>
              <a:t>(from</a:t>
            </a:r>
            <a:r>
              <a:rPr sz="1600" u="none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Calibri"/>
                <a:cs typeface="Calibri"/>
              </a:rPr>
              <a:t>Masterlease)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8008" y="3321075"/>
            <a:ext cx="2585085" cy="7132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marR="5080" indent="-269875">
              <a:lnSpc>
                <a:spcPct val="150200"/>
              </a:lnSpc>
              <a:spcBef>
                <a:spcPts val="100"/>
              </a:spcBef>
              <a:buClr>
                <a:srgbClr val="4F81BC"/>
              </a:buClr>
              <a:buFont typeface="Arial"/>
              <a:buChar char="•"/>
              <a:tabLst>
                <a:tab pos="281940" algn="l"/>
              </a:tabLst>
            </a:pP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2"/>
              </a:rPr>
              <a:t>Private</a:t>
            </a:r>
            <a:r>
              <a:rPr sz="1600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2"/>
              </a:rPr>
              <a:t>Hospital</a:t>
            </a:r>
            <a:r>
              <a:rPr sz="1600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sz="16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2"/>
              </a:rPr>
              <a:t>Insurance</a:t>
            </a:r>
            <a:r>
              <a:rPr sz="1600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sz="1600" u="none" spc="-5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600" u="none" dirty="0">
                <a:solidFill>
                  <a:srgbClr val="FFFFFF"/>
                </a:solidFill>
                <a:latin typeface="Calibri"/>
                <a:cs typeface="Calibri"/>
              </a:rPr>
              <a:t>Lux</a:t>
            </a:r>
            <a:r>
              <a:rPr sz="1600" u="none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none" spc="-25" dirty="0">
                <a:solidFill>
                  <a:srgbClr val="FFFFFF"/>
                </a:solidFill>
                <a:latin typeface="Calibri"/>
                <a:cs typeface="Calibri"/>
              </a:rPr>
              <a:t>Med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34985" y="2104136"/>
            <a:ext cx="2796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Work-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life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balance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well-being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19745" y="2461920"/>
            <a:ext cx="26746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marR="5080" indent="-269875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81940" algn="l"/>
              </a:tabLst>
            </a:pP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3"/>
              </a:rPr>
              <a:t>LuxGood</a:t>
            </a:r>
            <a:r>
              <a:rPr sz="1600" u="none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sz="1600" u="none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Calibri"/>
                <a:cs typeface="Calibri"/>
              </a:rPr>
              <a:t>(wellbeing </a:t>
            </a:r>
            <a:r>
              <a:rPr sz="1600" u="none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sz="1600" u="none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600" u="none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Calibri"/>
                <a:cs typeface="Calibri"/>
              </a:rPr>
              <a:t>plenty</a:t>
            </a:r>
            <a:r>
              <a:rPr sz="1600" u="none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Calibri"/>
                <a:cs typeface="Calibri"/>
              </a:rPr>
              <a:t>events </a:t>
            </a:r>
            <a:r>
              <a:rPr sz="1600" u="none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u="none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Calibri"/>
                <a:cs typeface="Calibri"/>
              </a:rPr>
              <a:t>actions)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19745" y="3810127"/>
            <a:ext cx="27559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940" indent="-26924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8194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  <a:hlinkClick r:id="rId14"/>
              </a:rPr>
              <a:t>Employee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  <a:hlinkClick r:id="rId14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  <a:hlinkClick r:id="rId14"/>
              </a:rPr>
              <a:t>Assistance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  <a:hlinkClick r:id="rId14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  <a:hlinkClick r:id="rId14"/>
              </a:rPr>
              <a:t>Program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19745" y="4179849"/>
            <a:ext cx="22142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marR="5080" indent="-269875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8194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relocated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employees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Team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19745" y="5526404"/>
            <a:ext cx="2150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940" indent="-26924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8194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Diversity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Inclusion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21033" y="1994661"/>
            <a:ext cx="2218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Professional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52809" y="2443632"/>
            <a:ext cx="2585085" cy="262379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17804" indent="-205104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17804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Self-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libraries</a:t>
            </a:r>
            <a:endParaRPr sz="1600" dirty="0">
              <a:latin typeface="Calibri"/>
              <a:cs typeface="Calibri"/>
            </a:endParaRPr>
          </a:p>
          <a:p>
            <a:pPr marL="217804" indent="-205104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17804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Global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relocation</a:t>
            </a:r>
            <a:endParaRPr sz="1600" dirty="0">
              <a:latin typeface="Calibri"/>
              <a:cs typeface="Calibri"/>
            </a:endParaRPr>
          </a:p>
          <a:p>
            <a:pPr marL="217804" indent="-205104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17804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Internal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Mobility</a:t>
            </a:r>
            <a:endParaRPr sz="1600" dirty="0">
              <a:latin typeface="Calibri"/>
              <a:cs typeface="Calibri"/>
            </a:endParaRPr>
          </a:p>
          <a:p>
            <a:pPr marL="217804" indent="-205104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17804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Centre</a:t>
            </a:r>
            <a:endParaRPr sz="1600" dirty="0">
              <a:latin typeface="Calibri"/>
              <a:cs typeface="Calibri"/>
            </a:endParaRPr>
          </a:p>
          <a:p>
            <a:pPr marL="218440" marR="5080" indent="-205740">
              <a:lnSpc>
                <a:spcPts val="2880"/>
              </a:lnSpc>
              <a:spcBef>
                <a:spcPts val="259"/>
              </a:spcBef>
              <a:buFont typeface="Arial"/>
              <a:buChar char="•"/>
              <a:tabLst>
                <a:tab pos="21844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Managerial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targeted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training programs</a:t>
            </a:r>
            <a:endParaRPr sz="1600" dirty="0">
              <a:latin typeface="Calibri"/>
              <a:cs typeface="Calibri"/>
            </a:endParaRPr>
          </a:p>
          <a:p>
            <a:pPr marL="217804" indent="-205104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17804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BRIDGE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Mentoring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169097" y="6272645"/>
            <a:ext cx="1922320" cy="40614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89732" y="6124955"/>
            <a:ext cx="2535626" cy="633910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12236222" y="6285106"/>
            <a:ext cx="855980" cy="401955"/>
            <a:chOff x="12236222" y="6285106"/>
            <a:chExt cx="855980" cy="401955"/>
          </a:xfrm>
        </p:grpSpPr>
        <p:sp>
          <p:nvSpPr>
            <p:cNvPr id="24" name="object 24"/>
            <p:cNvSpPr/>
            <p:nvPr/>
          </p:nvSpPr>
          <p:spPr>
            <a:xfrm>
              <a:off x="12876898" y="6349278"/>
              <a:ext cx="215265" cy="337820"/>
            </a:xfrm>
            <a:custGeom>
              <a:avLst/>
              <a:gdLst/>
              <a:ahLst/>
              <a:cxnLst/>
              <a:rect l="l" t="t" r="r" b="b"/>
              <a:pathLst>
                <a:path w="215265" h="337820">
                  <a:moveTo>
                    <a:pt x="34032" y="262973"/>
                  </a:moveTo>
                  <a:lnTo>
                    <a:pt x="7504" y="295486"/>
                  </a:lnTo>
                  <a:lnTo>
                    <a:pt x="28817" y="313823"/>
                  </a:lnTo>
                  <a:lnTo>
                    <a:pt x="53433" y="326954"/>
                  </a:lnTo>
                  <a:lnTo>
                    <a:pt x="80109" y="334853"/>
                  </a:lnTo>
                  <a:lnTo>
                    <a:pt x="107605" y="337492"/>
                  </a:lnTo>
                  <a:lnTo>
                    <a:pt x="147771" y="331522"/>
                  </a:lnTo>
                  <a:lnTo>
                    <a:pt x="182157" y="313467"/>
                  </a:lnTo>
                  <a:lnTo>
                    <a:pt x="197059" y="294623"/>
                  </a:lnTo>
                  <a:lnTo>
                    <a:pt x="106161" y="294623"/>
                  </a:lnTo>
                  <a:lnTo>
                    <a:pt x="85962" y="292510"/>
                  </a:lnTo>
                  <a:lnTo>
                    <a:pt x="66850" y="286350"/>
                  </a:lnTo>
                  <a:lnTo>
                    <a:pt x="49361" y="276415"/>
                  </a:lnTo>
                  <a:lnTo>
                    <a:pt x="34032" y="262973"/>
                  </a:lnTo>
                  <a:close/>
                </a:path>
                <a:path w="215265" h="337820">
                  <a:moveTo>
                    <a:pt x="215185" y="224705"/>
                  </a:moveTo>
                  <a:lnTo>
                    <a:pt x="165279" y="224705"/>
                  </a:lnTo>
                  <a:lnTo>
                    <a:pt x="165225" y="240243"/>
                  </a:lnTo>
                  <a:lnTo>
                    <a:pt x="160381" y="266057"/>
                  </a:lnTo>
                  <a:lnTo>
                    <a:pt x="147292" y="283042"/>
                  </a:lnTo>
                  <a:lnTo>
                    <a:pt x="128417" y="292150"/>
                  </a:lnTo>
                  <a:lnTo>
                    <a:pt x="106161" y="294623"/>
                  </a:lnTo>
                  <a:lnTo>
                    <a:pt x="197059" y="294623"/>
                  </a:lnTo>
                  <a:lnTo>
                    <a:pt x="206161" y="283113"/>
                  </a:lnTo>
                  <a:lnTo>
                    <a:pt x="215185" y="240243"/>
                  </a:lnTo>
                  <a:lnTo>
                    <a:pt x="215185" y="224705"/>
                  </a:lnTo>
                  <a:close/>
                </a:path>
                <a:path w="215265" h="337820">
                  <a:moveTo>
                    <a:pt x="109023" y="0"/>
                  </a:moveTo>
                  <a:lnTo>
                    <a:pt x="67413" y="9292"/>
                  </a:lnTo>
                  <a:lnTo>
                    <a:pt x="32667" y="34419"/>
                  </a:lnTo>
                  <a:lnTo>
                    <a:pt x="8843" y="73192"/>
                  </a:lnTo>
                  <a:lnTo>
                    <a:pt x="0" y="123426"/>
                  </a:lnTo>
                  <a:lnTo>
                    <a:pt x="8135" y="170136"/>
                  </a:lnTo>
                  <a:lnTo>
                    <a:pt x="30899" y="209423"/>
                  </a:lnTo>
                  <a:lnTo>
                    <a:pt x="65831" y="236354"/>
                  </a:lnTo>
                  <a:lnTo>
                    <a:pt x="110466" y="245996"/>
                  </a:lnTo>
                  <a:lnTo>
                    <a:pt x="124554" y="244895"/>
                  </a:lnTo>
                  <a:lnTo>
                    <a:pt x="138531" y="241717"/>
                  </a:lnTo>
                  <a:lnTo>
                    <a:pt x="152179" y="235355"/>
                  </a:lnTo>
                  <a:lnTo>
                    <a:pt x="165279" y="224705"/>
                  </a:lnTo>
                  <a:lnTo>
                    <a:pt x="215185" y="224705"/>
                  </a:lnTo>
                  <a:lnTo>
                    <a:pt x="215185" y="201392"/>
                  </a:lnTo>
                  <a:lnTo>
                    <a:pt x="114218" y="201392"/>
                  </a:lnTo>
                  <a:lnTo>
                    <a:pt x="86570" y="195054"/>
                  </a:lnTo>
                  <a:lnTo>
                    <a:pt x="66522" y="177873"/>
                  </a:lnTo>
                  <a:lnTo>
                    <a:pt x="54316" y="152601"/>
                  </a:lnTo>
                  <a:lnTo>
                    <a:pt x="50194" y="121986"/>
                  </a:lnTo>
                  <a:lnTo>
                    <a:pt x="56034" y="88291"/>
                  </a:lnTo>
                  <a:lnTo>
                    <a:pt x="71608" y="64337"/>
                  </a:lnTo>
                  <a:lnTo>
                    <a:pt x="93997" y="49931"/>
                  </a:lnTo>
                  <a:lnTo>
                    <a:pt x="120279" y="44884"/>
                  </a:lnTo>
                  <a:lnTo>
                    <a:pt x="215184" y="44884"/>
                  </a:lnTo>
                  <a:lnTo>
                    <a:pt x="215184" y="25596"/>
                  </a:lnTo>
                  <a:lnTo>
                    <a:pt x="166433" y="25596"/>
                  </a:lnTo>
                  <a:lnTo>
                    <a:pt x="153536" y="12903"/>
                  </a:lnTo>
                  <a:lnTo>
                    <a:pt x="138711" y="4926"/>
                  </a:lnTo>
                  <a:lnTo>
                    <a:pt x="123394" y="885"/>
                  </a:lnTo>
                  <a:lnTo>
                    <a:pt x="109023" y="0"/>
                  </a:lnTo>
                  <a:close/>
                </a:path>
                <a:path w="215265" h="337820">
                  <a:moveTo>
                    <a:pt x="215184" y="44884"/>
                  </a:moveTo>
                  <a:lnTo>
                    <a:pt x="120279" y="44884"/>
                  </a:lnTo>
                  <a:lnTo>
                    <a:pt x="133150" y="46521"/>
                  </a:lnTo>
                  <a:lnTo>
                    <a:pt x="145124" y="50854"/>
                  </a:lnTo>
                  <a:lnTo>
                    <a:pt x="155853" y="57666"/>
                  </a:lnTo>
                  <a:lnTo>
                    <a:pt x="164990" y="66738"/>
                  </a:lnTo>
                  <a:lnTo>
                    <a:pt x="164990" y="179250"/>
                  </a:lnTo>
                  <a:lnTo>
                    <a:pt x="152846" y="190715"/>
                  </a:lnTo>
                  <a:lnTo>
                    <a:pt x="141128" y="197437"/>
                  </a:lnTo>
                  <a:lnTo>
                    <a:pt x="128649" y="200601"/>
                  </a:lnTo>
                  <a:lnTo>
                    <a:pt x="114218" y="201392"/>
                  </a:lnTo>
                  <a:lnTo>
                    <a:pt x="215185" y="201392"/>
                  </a:lnTo>
                  <a:lnTo>
                    <a:pt x="215184" y="44884"/>
                  </a:lnTo>
                  <a:close/>
                </a:path>
                <a:path w="215265" h="337820">
                  <a:moveTo>
                    <a:pt x="215184" y="2302"/>
                  </a:moveTo>
                  <a:lnTo>
                    <a:pt x="175380" y="2302"/>
                  </a:lnTo>
                  <a:lnTo>
                    <a:pt x="166433" y="25596"/>
                  </a:lnTo>
                  <a:lnTo>
                    <a:pt x="215184" y="25596"/>
                  </a:lnTo>
                  <a:lnTo>
                    <a:pt x="215184" y="2302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384204" y="6351869"/>
              <a:ext cx="468739" cy="24369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2236222" y="6285106"/>
              <a:ext cx="140970" cy="306705"/>
            </a:xfrm>
            <a:custGeom>
              <a:avLst/>
              <a:gdLst/>
              <a:ahLst/>
              <a:cxnLst/>
              <a:rect l="l" t="t" r="r" b="b"/>
              <a:pathLst>
                <a:path w="140970" h="306704">
                  <a:moveTo>
                    <a:pt x="0" y="0"/>
                  </a:moveTo>
                  <a:lnTo>
                    <a:pt x="0" y="242846"/>
                  </a:lnTo>
                  <a:lnTo>
                    <a:pt x="18678" y="287798"/>
                  </a:lnTo>
                  <a:lnTo>
                    <a:pt x="63750" y="306428"/>
                  </a:lnTo>
                  <a:lnTo>
                    <a:pt x="140480" y="306428"/>
                  </a:lnTo>
                  <a:lnTo>
                    <a:pt x="140480" y="259231"/>
                  </a:lnTo>
                  <a:lnTo>
                    <a:pt x="74424" y="259231"/>
                  </a:lnTo>
                  <a:lnTo>
                    <a:pt x="65841" y="257512"/>
                  </a:lnTo>
                  <a:lnTo>
                    <a:pt x="58773" y="252802"/>
                  </a:lnTo>
                  <a:lnTo>
                    <a:pt x="53977" y="245770"/>
                  </a:lnTo>
                  <a:lnTo>
                    <a:pt x="52210" y="237088"/>
                  </a:lnTo>
                  <a:lnTo>
                    <a:pt x="52210" y="5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13142557" y="6258077"/>
            <a:ext cx="800735" cy="547370"/>
          </a:xfrm>
          <a:custGeom>
            <a:avLst/>
            <a:gdLst/>
            <a:ahLst/>
            <a:cxnLst/>
            <a:rect l="l" t="t" r="r" b="b"/>
            <a:pathLst>
              <a:path w="800734" h="547370">
                <a:moveTo>
                  <a:pt x="142214" y="270459"/>
                </a:moveTo>
                <a:lnTo>
                  <a:pt x="140449" y="252158"/>
                </a:lnTo>
                <a:lnTo>
                  <a:pt x="135610" y="237147"/>
                </a:lnTo>
                <a:lnTo>
                  <a:pt x="128460" y="226999"/>
                </a:lnTo>
                <a:lnTo>
                  <a:pt x="119710" y="223266"/>
                </a:lnTo>
                <a:lnTo>
                  <a:pt x="110972" y="226999"/>
                </a:lnTo>
                <a:lnTo>
                  <a:pt x="103822" y="237147"/>
                </a:lnTo>
                <a:lnTo>
                  <a:pt x="98983" y="252158"/>
                </a:lnTo>
                <a:lnTo>
                  <a:pt x="97218" y="270459"/>
                </a:lnTo>
                <a:lnTo>
                  <a:pt x="97218" y="273913"/>
                </a:lnTo>
                <a:lnTo>
                  <a:pt x="140195" y="289433"/>
                </a:lnTo>
                <a:lnTo>
                  <a:pt x="141643" y="283121"/>
                </a:lnTo>
                <a:lnTo>
                  <a:pt x="142214" y="276796"/>
                </a:lnTo>
                <a:lnTo>
                  <a:pt x="142214" y="270459"/>
                </a:lnTo>
                <a:close/>
              </a:path>
              <a:path w="800734" h="547370">
                <a:moveTo>
                  <a:pt x="250977" y="213487"/>
                </a:moveTo>
                <a:lnTo>
                  <a:pt x="241465" y="164693"/>
                </a:lnTo>
                <a:lnTo>
                  <a:pt x="215379" y="125234"/>
                </a:lnTo>
                <a:lnTo>
                  <a:pt x="175717" y="98818"/>
                </a:lnTo>
                <a:lnTo>
                  <a:pt x="125476" y="89192"/>
                </a:lnTo>
                <a:lnTo>
                  <a:pt x="75450" y="98780"/>
                </a:lnTo>
                <a:lnTo>
                  <a:pt x="35699" y="125120"/>
                </a:lnTo>
                <a:lnTo>
                  <a:pt x="9474" y="164566"/>
                </a:lnTo>
                <a:lnTo>
                  <a:pt x="0" y="213487"/>
                </a:lnTo>
                <a:lnTo>
                  <a:pt x="685" y="226834"/>
                </a:lnTo>
                <a:lnTo>
                  <a:pt x="38112" y="258508"/>
                </a:lnTo>
                <a:lnTo>
                  <a:pt x="75285" y="272757"/>
                </a:lnTo>
                <a:lnTo>
                  <a:pt x="65633" y="261797"/>
                </a:lnTo>
                <a:lnTo>
                  <a:pt x="58166" y="248297"/>
                </a:lnTo>
                <a:lnTo>
                  <a:pt x="53352" y="232206"/>
                </a:lnTo>
                <a:lnTo>
                  <a:pt x="51638" y="213487"/>
                </a:lnTo>
                <a:lnTo>
                  <a:pt x="58191" y="179057"/>
                </a:lnTo>
                <a:lnTo>
                  <a:pt x="75260" y="154927"/>
                </a:lnTo>
                <a:lnTo>
                  <a:pt x="98971" y="140741"/>
                </a:lnTo>
                <a:lnTo>
                  <a:pt x="125476" y="136093"/>
                </a:lnTo>
                <a:lnTo>
                  <a:pt x="152438" y="140741"/>
                </a:lnTo>
                <a:lnTo>
                  <a:pt x="176009" y="154927"/>
                </a:lnTo>
                <a:lnTo>
                  <a:pt x="192709" y="179057"/>
                </a:lnTo>
                <a:lnTo>
                  <a:pt x="199047" y="213487"/>
                </a:lnTo>
                <a:lnTo>
                  <a:pt x="194576" y="243128"/>
                </a:lnTo>
                <a:lnTo>
                  <a:pt x="182499" y="265671"/>
                </a:lnTo>
                <a:lnTo>
                  <a:pt x="164846" y="281254"/>
                </a:lnTo>
                <a:lnTo>
                  <a:pt x="143662" y="290004"/>
                </a:lnTo>
                <a:lnTo>
                  <a:pt x="162102" y="293154"/>
                </a:lnTo>
                <a:lnTo>
                  <a:pt x="180657" y="295694"/>
                </a:lnTo>
                <a:lnTo>
                  <a:pt x="199313" y="297700"/>
                </a:lnTo>
                <a:lnTo>
                  <a:pt x="218071" y="299224"/>
                </a:lnTo>
                <a:lnTo>
                  <a:pt x="232270" y="280441"/>
                </a:lnTo>
                <a:lnTo>
                  <a:pt x="242646" y="259486"/>
                </a:lnTo>
                <a:lnTo>
                  <a:pt x="248958" y="236956"/>
                </a:lnTo>
                <a:lnTo>
                  <a:pt x="250977" y="213487"/>
                </a:lnTo>
                <a:close/>
              </a:path>
              <a:path w="800734" h="547370">
                <a:moveTo>
                  <a:pt x="443077" y="270459"/>
                </a:moveTo>
                <a:lnTo>
                  <a:pt x="441299" y="252158"/>
                </a:lnTo>
                <a:lnTo>
                  <a:pt x="436486" y="237147"/>
                </a:lnTo>
                <a:lnTo>
                  <a:pt x="429336" y="226999"/>
                </a:lnTo>
                <a:lnTo>
                  <a:pt x="420585" y="223266"/>
                </a:lnTo>
                <a:lnTo>
                  <a:pt x="411835" y="226999"/>
                </a:lnTo>
                <a:lnTo>
                  <a:pt x="404672" y="237147"/>
                </a:lnTo>
                <a:lnTo>
                  <a:pt x="399846" y="252158"/>
                </a:lnTo>
                <a:lnTo>
                  <a:pt x="398068" y="270459"/>
                </a:lnTo>
                <a:lnTo>
                  <a:pt x="398068" y="276796"/>
                </a:lnTo>
                <a:lnTo>
                  <a:pt x="398653" y="283121"/>
                </a:lnTo>
                <a:lnTo>
                  <a:pt x="400088" y="289433"/>
                </a:lnTo>
                <a:lnTo>
                  <a:pt x="411022" y="287388"/>
                </a:lnTo>
                <a:lnTo>
                  <a:pt x="421741" y="285165"/>
                </a:lnTo>
                <a:lnTo>
                  <a:pt x="432231" y="282778"/>
                </a:lnTo>
                <a:lnTo>
                  <a:pt x="442493" y="280250"/>
                </a:lnTo>
                <a:lnTo>
                  <a:pt x="443077" y="273913"/>
                </a:lnTo>
                <a:lnTo>
                  <a:pt x="443077" y="270459"/>
                </a:lnTo>
                <a:close/>
              </a:path>
              <a:path w="800734" h="547370">
                <a:moveTo>
                  <a:pt x="533933" y="315620"/>
                </a:moveTo>
                <a:lnTo>
                  <a:pt x="499503" y="368096"/>
                </a:lnTo>
                <a:lnTo>
                  <a:pt x="468185" y="405968"/>
                </a:lnTo>
                <a:lnTo>
                  <a:pt x="441058" y="431863"/>
                </a:lnTo>
                <a:lnTo>
                  <a:pt x="435305" y="437337"/>
                </a:lnTo>
                <a:lnTo>
                  <a:pt x="428955" y="441934"/>
                </a:lnTo>
                <a:lnTo>
                  <a:pt x="422897" y="447408"/>
                </a:lnTo>
                <a:lnTo>
                  <a:pt x="406095" y="459511"/>
                </a:lnTo>
                <a:lnTo>
                  <a:pt x="362280" y="484873"/>
                </a:lnTo>
                <a:lnTo>
                  <a:pt x="326542" y="499478"/>
                </a:lnTo>
                <a:lnTo>
                  <a:pt x="285877" y="510413"/>
                </a:lnTo>
                <a:lnTo>
                  <a:pt x="280974" y="510705"/>
                </a:lnTo>
                <a:lnTo>
                  <a:pt x="264261" y="513448"/>
                </a:lnTo>
                <a:lnTo>
                  <a:pt x="251790" y="514769"/>
                </a:lnTo>
                <a:lnTo>
                  <a:pt x="239280" y="515493"/>
                </a:lnTo>
                <a:lnTo>
                  <a:pt x="226733" y="515594"/>
                </a:lnTo>
                <a:lnTo>
                  <a:pt x="204254" y="514578"/>
                </a:lnTo>
                <a:lnTo>
                  <a:pt x="159715" y="507911"/>
                </a:lnTo>
                <a:lnTo>
                  <a:pt x="122377" y="497332"/>
                </a:lnTo>
                <a:lnTo>
                  <a:pt x="77012" y="478764"/>
                </a:lnTo>
                <a:lnTo>
                  <a:pt x="54241" y="467258"/>
                </a:lnTo>
                <a:lnTo>
                  <a:pt x="59436" y="471576"/>
                </a:lnTo>
                <a:lnTo>
                  <a:pt x="91046" y="497624"/>
                </a:lnTo>
                <a:lnTo>
                  <a:pt x="141465" y="525221"/>
                </a:lnTo>
                <a:lnTo>
                  <a:pt x="186880" y="539775"/>
                </a:lnTo>
                <a:lnTo>
                  <a:pt x="225577" y="545807"/>
                </a:lnTo>
                <a:lnTo>
                  <a:pt x="253669" y="546849"/>
                </a:lnTo>
                <a:lnTo>
                  <a:pt x="267652" y="546163"/>
                </a:lnTo>
                <a:lnTo>
                  <a:pt x="317309" y="538353"/>
                </a:lnTo>
                <a:lnTo>
                  <a:pt x="365163" y="521639"/>
                </a:lnTo>
                <a:lnTo>
                  <a:pt x="398945" y="503796"/>
                </a:lnTo>
                <a:lnTo>
                  <a:pt x="441248" y="471766"/>
                </a:lnTo>
                <a:lnTo>
                  <a:pt x="461251" y="451434"/>
                </a:lnTo>
                <a:lnTo>
                  <a:pt x="467321" y="445681"/>
                </a:lnTo>
                <a:lnTo>
                  <a:pt x="477126" y="432447"/>
                </a:lnTo>
                <a:lnTo>
                  <a:pt x="482295" y="426402"/>
                </a:lnTo>
                <a:lnTo>
                  <a:pt x="498754" y="401370"/>
                </a:lnTo>
                <a:lnTo>
                  <a:pt x="511454" y="378345"/>
                </a:lnTo>
                <a:lnTo>
                  <a:pt x="522566" y="352882"/>
                </a:lnTo>
                <a:lnTo>
                  <a:pt x="529602" y="332308"/>
                </a:lnTo>
                <a:lnTo>
                  <a:pt x="533933" y="315620"/>
                </a:lnTo>
                <a:close/>
              </a:path>
              <a:path w="800734" h="547370">
                <a:moveTo>
                  <a:pt x="541439" y="213487"/>
                </a:moveTo>
                <a:lnTo>
                  <a:pt x="532066" y="164693"/>
                </a:lnTo>
                <a:lnTo>
                  <a:pt x="505993" y="125234"/>
                </a:lnTo>
                <a:lnTo>
                  <a:pt x="466356" y="98818"/>
                </a:lnTo>
                <a:lnTo>
                  <a:pt x="416255" y="89192"/>
                </a:lnTo>
                <a:lnTo>
                  <a:pt x="366191" y="98780"/>
                </a:lnTo>
                <a:lnTo>
                  <a:pt x="326339" y="125120"/>
                </a:lnTo>
                <a:lnTo>
                  <a:pt x="299999" y="164566"/>
                </a:lnTo>
                <a:lnTo>
                  <a:pt x="290487" y="213487"/>
                </a:lnTo>
                <a:lnTo>
                  <a:pt x="292506" y="236905"/>
                </a:lnTo>
                <a:lnTo>
                  <a:pt x="298818" y="259372"/>
                </a:lnTo>
                <a:lnTo>
                  <a:pt x="309181" y="280327"/>
                </a:lnTo>
                <a:lnTo>
                  <a:pt x="323367" y="299224"/>
                </a:lnTo>
                <a:lnTo>
                  <a:pt x="341960" y="297649"/>
                </a:lnTo>
                <a:lnTo>
                  <a:pt x="360502" y="295554"/>
                </a:lnTo>
                <a:lnTo>
                  <a:pt x="378942" y="292900"/>
                </a:lnTo>
                <a:lnTo>
                  <a:pt x="397205" y="289725"/>
                </a:lnTo>
                <a:lnTo>
                  <a:pt x="376313" y="280809"/>
                </a:lnTo>
                <a:lnTo>
                  <a:pt x="358749" y="265239"/>
                </a:lnTo>
                <a:lnTo>
                  <a:pt x="346646" y="242912"/>
                </a:lnTo>
                <a:lnTo>
                  <a:pt x="342125" y="213766"/>
                </a:lnTo>
                <a:lnTo>
                  <a:pt x="348678" y="179336"/>
                </a:lnTo>
                <a:lnTo>
                  <a:pt x="365747" y="155219"/>
                </a:lnTo>
                <a:lnTo>
                  <a:pt x="389458" y="141020"/>
                </a:lnTo>
                <a:lnTo>
                  <a:pt x="415963" y="136385"/>
                </a:lnTo>
                <a:lnTo>
                  <a:pt x="442785" y="141020"/>
                </a:lnTo>
                <a:lnTo>
                  <a:pt x="466369" y="155219"/>
                </a:lnTo>
                <a:lnTo>
                  <a:pt x="483133" y="179336"/>
                </a:lnTo>
                <a:lnTo>
                  <a:pt x="489521" y="213766"/>
                </a:lnTo>
                <a:lnTo>
                  <a:pt x="487959" y="231952"/>
                </a:lnTo>
                <a:lnTo>
                  <a:pt x="483539" y="247650"/>
                </a:lnTo>
                <a:lnTo>
                  <a:pt x="476631" y="260870"/>
                </a:lnTo>
                <a:lnTo>
                  <a:pt x="467601" y="271614"/>
                </a:lnTo>
                <a:lnTo>
                  <a:pt x="486206" y="265023"/>
                </a:lnTo>
                <a:lnTo>
                  <a:pt x="521995" y="248500"/>
                </a:lnTo>
                <a:lnTo>
                  <a:pt x="541439" y="221830"/>
                </a:lnTo>
                <a:lnTo>
                  <a:pt x="541439" y="213487"/>
                </a:lnTo>
                <a:close/>
              </a:path>
              <a:path w="800734" h="547370">
                <a:moveTo>
                  <a:pt x="800201" y="0"/>
                </a:moveTo>
                <a:lnTo>
                  <a:pt x="750011" y="0"/>
                </a:lnTo>
                <a:lnTo>
                  <a:pt x="750011" y="149885"/>
                </a:lnTo>
                <a:lnTo>
                  <a:pt x="750011" y="263842"/>
                </a:lnTo>
                <a:lnTo>
                  <a:pt x="739686" y="277774"/>
                </a:lnTo>
                <a:lnTo>
                  <a:pt x="727760" y="286308"/>
                </a:lnTo>
                <a:lnTo>
                  <a:pt x="714260" y="290576"/>
                </a:lnTo>
                <a:lnTo>
                  <a:pt x="699236" y="291731"/>
                </a:lnTo>
                <a:lnTo>
                  <a:pt x="671588" y="285534"/>
                </a:lnTo>
                <a:lnTo>
                  <a:pt x="651535" y="268643"/>
                </a:lnTo>
                <a:lnTo>
                  <a:pt x="639318" y="243674"/>
                </a:lnTo>
                <a:lnTo>
                  <a:pt x="635190" y="213194"/>
                </a:lnTo>
                <a:lnTo>
                  <a:pt x="641032" y="179501"/>
                </a:lnTo>
                <a:lnTo>
                  <a:pt x="656615" y="155549"/>
                </a:lnTo>
                <a:lnTo>
                  <a:pt x="679005" y="141135"/>
                </a:lnTo>
                <a:lnTo>
                  <a:pt x="705307" y="136093"/>
                </a:lnTo>
                <a:lnTo>
                  <a:pt x="717232" y="136994"/>
                </a:lnTo>
                <a:lnTo>
                  <a:pt x="728726" y="139649"/>
                </a:lnTo>
                <a:lnTo>
                  <a:pt x="739698" y="143979"/>
                </a:lnTo>
                <a:lnTo>
                  <a:pt x="750011" y="149885"/>
                </a:lnTo>
                <a:lnTo>
                  <a:pt x="750011" y="0"/>
                </a:lnTo>
                <a:lnTo>
                  <a:pt x="749439" y="0"/>
                </a:lnTo>
                <a:lnTo>
                  <a:pt x="749439" y="108165"/>
                </a:lnTo>
                <a:lnTo>
                  <a:pt x="736104" y="99250"/>
                </a:lnTo>
                <a:lnTo>
                  <a:pt x="722058" y="93980"/>
                </a:lnTo>
                <a:lnTo>
                  <a:pt x="707847" y="91554"/>
                </a:lnTo>
                <a:lnTo>
                  <a:pt x="694042" y="91211"/>
                </a:lnTo>
                <a:lnTo>
                  <a:pt x="652411" y="100495"/>
                </a:lnTo>
                <a:lnTo>
                  <a:pt x="617626" y="125590"/>
                </a:lnTo>
                <a:lnTo>
                  <a:pt x="593725" y="164274"/>
                </a:lnTo>
                <a:lnTo>
                  <a:pt x="584708" y="214350"/>
                </a:lnTo>
                <a:lnTo>
                  <a:pt x="592848" y="261061"/>
                </a:lnTo>
                <a:lnTo>
                  <a:pt x="615607" y="300342"/>
                </a:lnTo>
                <a:lnTo>
                  <a:pt x="650544" y="327279"/>
                </a:lnTo>
                <a:lnTo>
                  <a:pt x="695198" y="336918"/>
                </a:lnTo>
                <a:lnTo>
                  <a:pt x="711415" y="335534"/>
                </a:lnTo>
                <a:lnTo>
                  <a:pt x="727138" y="331203"/>
                </a:lnTo>
                <a:lnTo>
                  <a:pt x="742327" y="322389"/>
                </a:lnTo>
                <a:lnTo>
                  <a:pt x="756920" y="307568"/>
                </a:lnTo>
                <a:lnTo>
                  <a:pt x="762685" y="333171"/>
                </a:lnTo>
                <a:lnTo>
                  <a:pt x="800201" y="333171"/>
                </a:lnTo>
                <a:lnTo>
                  <a:pt x="800201" y="307568"/>
                </a:lnTo>
                <a:lnTo>
                  <a:pt x="800201" y="291731"/>
                </a:lnTo>
                <a:lnTo>
                  <a:pt x="800201" y="136093"/>
                </a:lnTo>
                <a:lnTo>
                  <a:pt x="800201" y="108165"/>
                </a:lnTo>
                <a:lnTo>
                  <a:pt x="800201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85800" y="6124955"/>
            <a:ext cx="2164080" cy="626363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8522344" y="5978652"/>
            <a:ext cx="3489960" cy="1106805"/>
            <a:chOff x="8522344" y="5978652"/>
            <a:chExt cx="3489960" cy="1106805"/>
          </a:xfrm>
        </p:grpSpPr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22344" y="5978652"/>
              <a:ext cx="1988683" cy="110642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15955" y="6167628"/>
              <a:ext cx="1696211" cy="6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263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Documents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72795" y="2031238"/>
            <a:ext cx="11130915" cy="4309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What</a:t>
            </a:r>
            <a:r>
              <a:rPr sz="2000" b="1" spc="-3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documents</a:t>
            </a:r>
            <a:r>
              <a:rPr sz="2000" b="1" spc="-1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you need</a:t>
            </a:r>
            <a:r>
              <a:rPr sz="2000" b="1" spc="-2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to</a:t>
            </a:r>
            <a:r>
              <a:rPr sz="2000" b="1" spc="-2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fill</a:t>
            </a:r>
            <a:r>
              <a:rPr sz="2000" b="1" spc="-3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in</a:t>
            </a:r>
            <a:r>
              <a:rPr sz="2000" b="1" spc="-1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and</a:t>
            </a:r>
            <a:r>
              <a:rPr sz="2000" b="1" spc="-4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when</a:t>
            </a:r>
            <a:r>
              <a:rPr sz="2000" b="1" spc="-1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the</a:t>
            </a:r>
            <a:r>
              <a:rPr sz="2000" b="1" spc="-2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benefit</a:t>
            </a:r>
            <a:r>
              <a:rPr sz="2000" b="1" spc="-3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will</a:t>
            </a:r>
            <a:r>
              <a:rPr sz="2000" b="1" spc="-5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F229F"/>
                </a:solidFill>
                <a:latin typeface="Arial"/>
                <a:cs typeface="Arial"/>
              </a:rPr>
              <a:t>be</a:t>
            </a:r>
            <a:r>
              <a:rPr sz="2000" b="1" spc="-27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F229F"/>
                </a:solidFill>
                <a:latin typeface="Arial"/>
                <a:cs typeface="Arial"/>
              </a:rPr>
              <a:t>active?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15"/>
              </a:spcBef>
            </a:pPr>
            <a:endParaRPr sz="20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 dirty="0">
                <a:latin typeface="Arial"/>
                <a:cs typeface="Arial"/>
              </a:rPr>
              <a:t>Benefit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Statement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(in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case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Luxmed,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Mybenefit)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mandatory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document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(without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benefits</a:t>
            </a:r>
            <a:endParaRPr sz="2000" dirty="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will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be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ordered)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Luxmed:</a:t>
            </a:r>
            <a:r>
              <a:rPr sz="2000" b="1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case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Luxmed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benefit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statement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deliver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additional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document: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Declaration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joining</a:t>
            </a:r>
            <a:endParaRPr sz="2000" dirty="0">
              <a:latin typeface="Arial"/>
              <a:cs typeface="Arial"/>
            </a:endParaRPr>
          </a:p>
          <a:p>
            <a:pPr marL="467995" marR="5080" lvl="1" indent="-226695">
              <a:lnSpc>
                <a:spcPct val="100000"/>
              </a:lnSpc>
              <a:spcBef>
                <a:spcPts val="600"/>
              </a:spcBef>
              <a:buChar char="–"/>
              <a:tabLst>
                <a:tab pos="469900" algn="l"/>
              </a:tabLst>
            </a:pPr>
            <a:r>
              <a:rPr sz="2000" dirty="0">
                <a:latin typeface="Arial"/>
                <a:cs typeface="Arial"/>
              </a:rPr>
              <a:t>If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want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 Luxmed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medical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package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active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1st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employment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you</a:t>
            </a:r>
            <a:r>
              <a:rPr sz="2000" spc="-3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must 	</a:t>
            </a:r>
            <a:r>
              <a:rPr sz="2000" dirty="0">
                <a:latin typeface="Arial"/>
                <a:cs typeface="Arial"/>
              </a:rPr>
              <a:t>send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scan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Luxmed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declaration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joining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signature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20th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before 	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planned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date.</a:t>
            </a:r>
            <a:endParaRPr sz="2000" dirty="0">
              <a:latin typeface="Arial"/>
              <a:cs typeface="Arial"/>
            </a:endParaRPr>
          </a:p>
          <a:p>
            <a:pPr marL="467995" marR="850265" lvl="1" indent="-226695">
              <a:lnSpc>
                <a:spcPct val="100000"/>
              </a:lnSpc>
              <a:spcBef>
                <a:spcPts val="605"/>
              </a:spcBef>
              <a:buChar char="–"/>
              <a:tabLst>
                <a:tab pos="469900" algn="l"/>
              </a:tabLst>
            </a:pPr>
            <a:r>
              <a:rPr sz="2000" dirty="0">
                <a:latin typeface="Arial"/>
                <a:cs typeface="Arial"/>
              </a:rPr>
              <a:t>Activation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Best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help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NJs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available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1st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following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month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(after 	</a:t>
            </a:r>
            <a:r>
              <a:rPr sz="2000" dirty="0">
                <a:latin typeface="Arial"/>
                <a:cs typeface="Arial"/>
              </a:rPr>
              <a:t>employment),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deliver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Declaration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Joining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Best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Help</a:t>
            </a:r>
            <a:r>
              <a:rPr sz="2000" spc="-20" dirty="0">
                <a:latin typeface="Arial"/>
                <a:cs typeface="Arial"/>
              </a:rPr>
              <a:t> with 	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hand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signature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20th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employment.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263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Documents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901395" y="2031238"/>
            <a:ext cx="10029825" cy="2236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tabLst>
                <a:tab pos="3224530" algn="l"/>
                <a:tab pos="3505835" algn="l"/>
              </a:tabLst>
            </a:pPr>
            <a:r>
              <a:rPr sz="2000" dirty="0">
                <a:latin typeface="Arial"/>
                <a:cs typeface="Arial"/>
              </a:rPr>
              <a:t>–</a:t>
            </a:r>
            <a:r>
              <a:rPr sz="2000" spc="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Activation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Private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Hospital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Insurance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Lux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lang="pl-PL" sz="2000" spc="-3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NJs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available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1st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day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following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month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(after</a:t>
            </a:r>
            <a:r>
              <a:rPr sz="2000" dirty="0">
                <a:latin typeface="Arial"/>
                <a:cs typeface="Arial"/>
              </a:rPr>
              <a:t>	employment),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deliver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hard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copy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Benefit </a:t>
            </a:r>
            <a:r>
              <a:rPr sz="2000" dirty="0">
                <a:latin typeface="Arial"/>
                <a:cs typeface="Arial"/>
              </a:rPr>
              <a:t>Statement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2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hand</a:t>
            </a:r>
            <a:r>
              <a:rPr sz="2000" dirty="0">
                <a:latin typeface="Arial"/>
                <a:cs typeface="Arial"/>
              </a:rPr>
              <a:t>	signature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20th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employment.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addition,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around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20th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month,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Lux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contact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directly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through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business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e-</a:t>
            </a:r>
            <a:r>
              <a:rPr sz="2000" spc="-20" dirty="0">
                <a:latin typeface="Arial"/>
                <a:cs typeface="Arial"/>
              </a:rPr>
              <a:t>mail </a:t>
            </a:r>
            <a:r>
              <a:rPr sz="2000" dirty="0">
                <a:latin typeface="Arial"/>
                <a:cs typeface="Arial"/>
              </a:rPr>
              <a:t>address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request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complete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e-declaration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joining.</a:t>
            </a:r>
            <a:endParaRPr sz="2000" dirty="0">
              <a:latin typeface="Arial"/>
              <a:cs typeface="Arial"/>
            </a:endParaRPr>
          </a:p>
          <a:p>
            <a:pPr marL="12700" marR="456565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solidFill>
                  <a:srgbClr val="333333"/>
                </a:solidFill>
                <a:latin typeface="Arial"/>
                <a:cs typeface="Arial"/>
              </a:rPr>
              <a:t>Failure</a:t>
            </a:r>
            <a:r>
              <a:rPr sz="2000" b="1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2000" b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33"/>
                </a:solidFill>
                <a:latin typeface="Arial"/>
                <a:cs typeface="Arial"/>
              </a:rPr>
              <a:t>complete</a:t>
            </a:r>
            <a:r>
              <a:rPr sz="2000" b="1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000" b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33"/>
                </a:solidFill>
                <a:latin typeface="Arial"/>
                <a:cs typeface="Arial"/>
              </a:rPr>
              <a:t>e-declaration</a:t>
            </a:r>
            <a:r>
              <a:rPr sz="2000" b="1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2000" b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33"/>
                </a:solidFill>
                <a:latin typeface="Arial"/>
                <a:cs typeface="Arial"/>
              </a:rPr>
              <a:t>joining</a:t>
            </a:r>
            <a:r>
              <a:rPr sz="2000" b="1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33"/>
                </a:solidFill>
                <a:latin typeface="Arial"/>
                <a:cs typeface="Arial"/>
              </a:rPr>
              <a:t>by</a:t>
            </a:r>
            <a:r>
              <a:rPr sz="2000" b="1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000" b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33"/>
                </a:solidFill>
                <a:latin typeface="Arial"/>
                <a:cs typeface="Arial"/>
              </a:rPr>
              <a:t>deadline</a:t>
            </a:r>
            <a:r>
              <a:rPr sz="2000" b="1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33"/>
                </a:solidFill>
                <a:latin typeface="Arial"/>
                <a:cs typeface="Arial"/>
              </a:rPr>
              <a:t>will</a:t>
            </a:r>
            <a:r>
              <a:rPr sz="2000" b="1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33"/>
                </a:solidFill>
                <a:latin typeface="Arial"/>
                <a:cs typeface="Arial"/>
              </a:rPr>
              <a:t>result</a:t>
            </a:r>
            <a:r>
              <a:rPr sz="2000" b="1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sz="2000" b="1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33333"/>
                </a:solidFill>
                <a:latin typeface="Arial"/>
                <a:cs typeface="Arial"/>
              </a:rPr>
              <a:t>not </a:t>
            </a:r>
            <a:r>
              <a:rPr sz="2000" b="1" dirty="0">
                <a:solidFill>
                  <a:srgbClr val="333333"/>
                </a:solidFill>
                <a:latin typeface="Arial"/>
                <a:cs typeface="Arial"/>
              </a:rPr>
              <a:t>joining</a:t>
            </a:r>
            <a:r>
              <a:rPr sz="2000" b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000" b="1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33"/>
                </a:solidFill>
                <a:latin typeface="Arial"/>
                <a:cs typeface="Arial"/>
              </a:rPr>
              <a:t>Luxmed</a:t>
            </a:r>
            <a:r>
              <a:rPr sz="2000" b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33"/>
                </a:solidFill>
                <a:latin typeface="Arial"/>
                <a:cs typeface="Arial"/>
              </a:rPr>
              <a:t>Hospital</a:t>
            </a:r>
            <a:r>
              <a:rPr sz="2000" b="1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3333"/>
                </a:solidFill>
                <a:latin typeface="Arial"/>
                <a:cs typeface="Arial"/>
              </a:rPr>
              <a:t>Insurance.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5995" y="5003672"/>
            <a:ext cx="10589895" cy="94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050" b="1" dirty="0">
                <a:solidFill>
                  <a:srgbClr val="6F2F9F"/>
                </a:solidFill>
                <a:latin typeface="Arial"/>
                <a:cs typeface="Arial"/>
              </a:rPr>
              <a:t>Mybenefit:</a:t>
            </a:r>
            <a:r>
              <a:rPr sz="2050" b="1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Activation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Mybenefit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(multisport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card/multicafeteria/multilife)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NJs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available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1950" baseline="25641" dirty="0">
                <a:latin typeface="Arial"/>
                <a:cs typeface="Arial"/>
              </a:rPr>
              <a:t>st</a:t>
            </a:r>
            <a:r>
              <a:rPr sz="1950" spc="262" baseline="25641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following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month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(after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employment),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the </a:t>
            </a:r>
            <a:r>
              <a:rPr sz="2000" dirty="0">
                <a:latin typeface="Arial"/>
                <a:cs typeface="Arial"/>
              </a:rPr>
              <a:t>benefit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statement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signature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15th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day</a:t>
            </a:r>
            <a:r>
              <a:rPr sz="2000" spc="-2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employment.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263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Documents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12660248" y="7628811"/>
            <a:ext cx="874394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April</a:t>
            </a:r>
            <a:r>
              <a:rPr lang="en-US" spc="-50"/>
              <a:t> </a:t>
            </a:r>
            <a:r>
              <a:rPr lang="en-US"/>
              <a:t>14,</a:t>
            </a:r>
            <a:r>
              <a:rPr lang="en-US" spc="-110"/>
              <a:t> </a:t>
            </a:r>
            <a:r>
              <a:rPr lang="en-US" spc="-20"/>
              <a:t>2023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672795" y="2503677"/>
            <a:ext cx="1107567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</a:tabLst>
            </a:pPr>
            <a:r>
              <a:rPr sz="2000" b="1" spc="-10" dirty="0">
                <a:latin typeface="Arial"/>
                <a:cs typeface="Arial"/>
              </a:rPr>
              <a:t>E-declaration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joining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consent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deduction*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(in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case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UNUM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life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insurance)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If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UNUM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life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insurance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active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1st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employment,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20" dirty="0">
                <a:latin typeface="Arial"/>
                <a:cs typeface="Arial"/>
              </a:rPr>
              <a:t> must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buChar char="-"/>
              <a:tabLst>
                <a:tab pos="165100" algn="l"/>
              </a:tabLst>
            </a:pPr>
            <a:r>
              <a:rPr sz="2000" dirty="0">
                <a:latin typeface="Arial"/>
                <a:cs typeface="Arial"/>
              </a:rPr>
              <a:t>fill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e-declaration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joining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insurance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available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link: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idz.do/Luxoft</a:t>
            </a:r>
            <a:endParaRPr sz="2000">
              <a:latin typeface="Arial"/>
              <a:cs typeface="Arial"/>
            </a:endParaRPr>
          </a:p>
          <a:p>
            <a:pPr marL="12700" marR="5080" indent="152400">
              <a:lnSpc>
                <a:spcPct val="100000"/>
              </a:lnSpc>
              <a:buChar char="-"/>
              <a:tabLst>
                <a:tab pos="165100" algn="l"/>
              </a:tabLst>
            </a:pPr>
            <a:r>
              <a:rPr sz="2000" dirty="0">
                <a:latin typeface="Arial"/>
                <a:cs typeface="Arial"/>
              </a:rPr>
              <a:t>send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33"/>
                </a:solidFill>
                <a:latin typeface="Arial"/>
                <a:cs typeface="Arial"/>
              </a:rPr>
              <a:t>manually</a:t>
            </a:r>
            <a:r>
              <a:rPr sz="2000" b="1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33"/>
                </a:solidFill>
                <a:latin typeface="Arial"/>
                <a:cs typeface="Arial"/>
              </a:rPr>
              <a:t>sign</a:t>
            </a:r>
            <a:r>
              <a:rPr sz="2000" b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33"/>
                </a:solidFill>
                <a:latin typeface="Arial"/>
                <a:cs typeface="Arial"/>
              </a:rPr>
              <a:t>consent</a:t>
            </a:r>
            <a:r>
              <a:rPr sz="20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sz="20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33"/>
                </a:solidFill>
                <a:latin typeface="Arial"/>
                <a:cs typeface="Arial"/>
              </a:rPr>
              <a:t>deduction*—</a:t>
            </a:r>
            <a:r>
              <a:rPr sz="20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33"/>
                </a:solidFill>
                <a:latin typeface="Arial"/>
                <a:cs typeface="Arial"/>
              </a:rPr>
              <a:t>that’s</a:t>
            </a:r>
            <a:r>
              <a:rPr sz="2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33"/>
                </a:solidFill>
                <a:latin typeface="Arial"/>
                <a:cs typeface="Arial"/>
              </a:rPr>
              <a:t>automatically</a:t>
            </a:r>
            <a:r>
              <a:rPr sz="20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33"/>
                </a:solidFill>
                <a:latin typeface="Arial"/>
                <a:cs typeface="Arial"/>
              </a:rPr>
              <a:t>generated</a:t>
            </a:r>
            <a:r>
              <a:rPr sz="20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sz="2000" spc="-25" dirty="0">
                <a:solidFill>
                  <a:srgbClr val="333333"/>
                </a:solidFill>
                <a:latin typeface="Arial"/>
                <a:cs typeface="Arial"/>
              </a:rPr>
              <a:t> the </a:t>
            </a:r>
            <a:r>
              <a:rPr sz="2000" dirty="0">
                <a:solidFill>
                  <a:srgbClr val="333333"/>
                </a:solidFill>
                <a:latin typeface="Arial"/>
                <a:cs typeface="Arial"/>
              </a:rPr>
              <a:t>UNUM</a:t>
            </a:r>
            <a:r>
              <a:rPr sz="20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Arial"/>
                <a:cs typeface="Arial"/>
              </a:rPr>
              <a:t>website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till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20th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before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planned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date.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*</a:t>
            </a:r>
            <a:r>
              <a:rPr sz="2000" dirty="0">
                <a:solidFill>
                  <a:srgbClr val="333333"/>
                </a:solidFill>
                <a:latin typeface="Arial"/>
                <a:cs typeface="Arial"/>
              </a:rPr>
              <a:t>concern</a:t>
            </a:r>
            <a:r>
              <a:rPr sz="200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33"/>
                </a:solidFill>
                <a:latin typeface="Arial"/>
                <a:cs typeface="Arial"/>
              </a:rPr>
              <a:t>selection</a:t>
            </a:r>
            <a:r>
              <a:rPr sz="20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20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33"/>
                </a:solidFill>
                <a:latin typeface="Arial"/>
                <a:cs typeface="Arial"/>
              </a:rPr>
              <a:t>options</a:t>
            </a:r>
            <a:r>
              <a:rPr sz="2000" u="sng" spc="-3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not</a:t>
            </a:r>
            <a:r>
              <a:rPr sz="2000" u="sng" spc="-2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sponsored</a:t>
            </a:r>
            <a:r>
              <a:rPr sz="2000" u="sng" spc="-5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by</a:t>
            </a:r>
            <a:r>
              <a:rPr sz="2000" u="sng" spc="-1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Luxoft.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271" y="1680108"/>
            <a:ext cx="7628255" cy="54610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95"/>
              </a:spcBef>
            </a:pPr>
            <a:r>
              <a:rPr sz="1600" b="1" spc="-35" dirty="0">
                <a:solidFill>
                  <a:srgbClr val="5F229F"/>
                </a:solidFill>
                <a:latin typeface="Arial"/>
                <a:cs typeface="Arial"/>
              </a:rPr>
              <a:t>Telephone</a:t>
            </a:r>
            <a:r>
              <a:rPr sz="1600" b="1" spc="-3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F229F"/>
                </a:solidFill>
                <a:latin typeface="Arial"/>
                <a:cs typeface="Arial"/>
              </a:rPr>
              <a:t>number</a:t>
            </a:r>
            <a:r>
              <a:rPr sz="1600" b="1" spc="-5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F229F"/>
                </a:solidFill>
                <a:latin typeface="Arial"/>
                <a:cs typeface="Arial"/>
              </a:rPr>
              <a:t>dedicated</a:t>
            </a:r>
            <a:r>
              <a:rPr sz="1600" b="1" spc="-7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F229F"/>
                </a:solidFill>
                <a:latin typeface="Arial"/>
                <a:cs typeface="Arial"/>
              </a:rPr>
              <a:t>for</a:t>
            </a:r>
            <a:r>
              <a:rPr sz="1600" b="1" spc="-5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F229F"/>
                </a:solidFill>
                <a:latin typeface="Arial"/>
                <a:cs typeface="Arial"/>
              </a:rPr>
              <a:t>Luxoft</a:t>
            </a:r>
            <a:r>
              <a:rPr sz="1600" b="1" spc="-5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F229F"/>
                </a:solidFill>
                <a:latin typeface="Arial"/>
                <a:cs typeface="Arial"/>
              </a:rPr>
              <a:t>Employees</a:t>
            </a:r>
            <a:r>
              <a:rPr sz="1600" b="1" spc="-1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F229F"/>
                </a:solidFill>
                <a:latin typeface="Arial"/>
                <a:cs typeface="Arial"/>
              </a:rPr>
              <a:t>only</a:t>
            </a:r>
            <a:r>
              <a:rPr sz="1600" b="1" spc="-6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F229F"/>
                </a:solidFill>
                <a:latin typeface="Arial"/>
                <a:cs typeface="Arial"/>
              </a:rPr>
              <a:t>(22)</a:t>
            </a:r>
            <a:r>
              <a:rPr sz="1600" b="1" spc="-5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F229F"/>
                </a:solidFill>
                <a:latin typeface="Arial"/>
                <a:cs typeface="Arial"/>
              </a:rPr>
              <a:t>338</a:t>
            </a:r>
            <a:r>
              <a:rPr sz="1600" b="1" spc="-6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F229F"/>
                </a:solidFill>
                <a:latin typeface="Arial"/>
                <a:cs typeface="Arial"/>
              </a:rPr>
              <a:t>19</a:t>
            </a:r>
            <a:r>
              <a:rPr sz="1600" b="1" spc="18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5F229F"/>
                </a:solidFill>
                <a:latin typeface="Arial"/>
                <a:cs typeface="Arial"/>
              </a:rPr>
              <a:t>88</a:t>
            </a:r>
            <a:endParaRPr sz="16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994"/>
              </a:spcBef>
            </a:pPr>
            <a:r>
              <a:rPr sz="1600" dirty="0">
                <a:latin typeface="Arial"/>
                <a:cs typeface="Arial"/>
              </a:rPr>
              <a:t>Package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complex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includes:</a:t>
            </a:r>
            <a:endParaRPr sz="1600" dirty="0">
              <a:latin typeface="Arial"/>
              <a:cs typeface="Arial"/>
            </a:endParaRPr>
          </a:p>
          <a:p>
            <a:pPr marL="300355" indent="-286385">
              <a:lnSpc>
                <a:spcPct val="100000"/>
              </a:lnSpc>
              <a:spcBef>
                <a:spcPts val="994"/>
              </a:spcBef>
              <a:buChar char="•"/>
              <a:tabLst>
                <a:tab pos="300355" algn="l"/>
              </a:tabLst>
            </a:pPr>
            <a:r>
              <a:rPr sz="1600" spc="-10" dirty="0">
                <a:latin typeface="Arial"/>
                <a:cs typeface="Arial"/>
              </a:rPr>
              <a:t>Unlimited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access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consultations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specialists</a:t>
            </a:r>
            <a:endParaRPr sz="1600" dirty="0">
              <a:latin typeface="Arial"/>
              <a:cs typeface="Arial"/>
            </a:endParaRPr>
          </a:p>
          <a:p>
            <a:pPr marL="300355" indent="-286385">
              <a:lnSpc>
                <a:spcPct val="100000"/>
              </a:lnSpc>
              <a:spcBef>
                <a:spcPts val="1015"/>
              </a:spcBef>
              <a:buChar char="•"/>
              <a:tabLst>
                <a:tab pos="300355" algn="l"/>
              </a:tabLst>
            </a:pPr>
            <a:r>
              <a:rPr sz="1600" dirty="0">
                <a:latin typeface="Arial"/>
                <a:cs typeface="Arial"/>
              </a:rPr>
              <a:t>dental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support</a:t>
            </a:r>
            <a:r>
              <a:rPr lang="pl-PL" sz="1600" dirty="0">
                <a:latin typeface="Arial"/>
                <a:cs typeface="Arial"/>
              </a:rPr>
              <a:t> (some services are limited)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hospital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insurance</a:t>
            </a:r>
            <a:endParaRPr sz="1600" dirty="0">
              <a:latin typeface="Arial"/>
              <a:cs typeface="Arial"/>
            </a:endParaRPr>
          </a:p>
          <a:p>
            <a:pPr marL="300355" indent="-286385">
              <a:lnSpc>
                <a:spcPct val="100000"/>
              </a:lnSpc>
              <a:spcBef>
                <a:spcPts val="994"/>
              </a:spcBef>
              <a:buChar char="•"/>
              <a:tabLst>
                <a:tab pos="300355" algn="l"/>
              </a:tabLst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Lux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insurance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contains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foreign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travel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insurance</a:t>
            </a:r>
            <a:endParaRPr sz="1600" dirty="0">
              <a:latin typeface="Arial"/>
              <a:cs typeface="Arial"/>
            </a:endParaRPr>
          </a:p>
          <a:p>
            <a:pPr marL="300355" indent="-286385">
              <a:lnSpc>
                <a:spcPct val="100000"/>
              </a:lnSpc>
              <a:spcBef>
                <a:spcPts val="994"/>
              </a:spcBef>
              <a:buChar char="•"/>
              <a:tabLst>
                <a:tab pos="300355" algn="l"/>
              </a:tabLst>
            </a:pPr>
            <a:r>
              <a:rPr sz="1600" dirty="0">
                <a:latin typeface="Arial"/>
                <a:cs typeface="Arial"/>
              </a:rPr>
              <a:t>Pregnancy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care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provided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midwife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cooperating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 </a:t>
            </a:r>
            <a:r>
              <a:rPr sz="1600" spc="-10" dirty="0">
                <a:latin typeface="Arial"/>
                <a:cs typeface="Arial"/>
              </a:rPr>
              <a:t>physician</a:t>
            </a:r>
            <a:endParaRPr sz="1600" dirty="0">
              <a:latin typeface="Arial"/>
              <a:cs typeface="Arial"/>
            </a:endParaRPr>
          </a:p>
          <a:p>
            <a:pPr marL="300355" indent="-286385">
              <a:lnSpc>
                <a:spcPct val="100000"/>
              </a:lnSpc>
              <a:spcBef>
                <a:spcPts val="1010"/>
              </a:spcBef>
              <a:buChar char="•"/>
              <a:tabLst>
                <a:tab pos="300355" algn="l"/>
              </a:tabLst>
            </a:pPr>
            <a:r>
              <a:rPr sz="1600" spc="-20" dirty="0">
                <a:latin typeface="Arial"/>
                <a:cs typeface="Arial"/>
              </a:rPr>
              <a:t>One-</a:t>
            </a:r>
            <a:r>
              <a:rPr sz="1600" dirty="0">
                <a:latin typeface="Arial"/>
                <a:cs typeface="Arial"/>
              </a:rPr>
              <a:t>day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Surgery</a:t>
            </a:r>
            <a:endParaRPr sz="1600" dirty="0">
              <a:latin typeface="Arial"/>
              <a:cs typeface="Arial"/>
            </a:endParaRPr>
          </a:p>
          <a:p>
            <a:pPr marL="300355" indent="-286385">
              <a:lnSpc>
                <a:spcPct val="100000"/>
              </a:lnSpc>
              <a:spcBef>
                <a:spcPts val="994"/>
              </a:spcBef>
              <a:buChar char="•"/>
              <a:tabLst>
                <a:tab pos="300355" algn="l"/>
              </a:tabLst>
            </a:pPr>
            <a:r>
              <a:rPr sz="1600" dirty="0">
                <a:latin typeface="Arial"/>
                <a:cs typeface="Arial"/>
              </a:rPr>
              <a:t>Home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visits</a:t>
            </a:r>
            <a:endParaRPr sz="1600" dirty="0">
              <a:latin typeface="Arial"/>
              <a:cs typeface="Arial"/>
            </a:endParaRPr>
          </a:p>
          <a:p>
            <a:pPr marL="300355" indent="-286385">
              <a:lnSpc>
                <a:spcPct val="100000"/>
              </a:lnSpc>
              <a:spcBef>
                <a:spcPts val="994"/>
              </a:spcBef>
              <a:buChar char="•"/>
              <a:tabLst>
                <a:tab pos="300355" algn="l"/>
              </a:tabLst>
            </a:pPr>
            <a:r>
              <a:rPr sz="1600" spc="-10" dirty="0">
                <a:latin typeface="Arial"/>
                <a:cs typeface="Arial"/>
              </a:rPr>
              <a:t>Oncological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Preventive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Health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Care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Programm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included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10" dirty="0">
                <a:latin typeface="Arial"/>
                <a:cs typeface="Arial"/>
              </a:rPr>
              <a:t>package</a:t>
            </a:r>
            <a:endParaRPr sz="1600" dirty="0">
              <a:latin typeface="Arial"/>
              <a:cs typeface="Arial"/>
            </a:endParaRPr>
          </a:p>
          <a:p>
            <a:pPr marL="300355" indent="-286385">
              <a:lnSpc>
                <a:spcPct val="100000"/>
              </a:lnSpc>
              <a:spcBef>
                <a:spcPts val="1010"/>
              </a:spcBef>
              <a:buChar char="•"/>
              <a:tabLst>
                <a:tab pos="300355" algn="l"/>
              </a:tabLst>
            </a:pPr>
            <a:r>
              <a:rPr sz="1600" spc="-25" dirty="0">
                <a:latin typeface="Arial"/>
                <a:cs typeface="Arial"/>
              </a:rPr>
              <a:t>"Time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Health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"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Extended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Health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Check-</a:t>
            </a:r>
            <a:r>
              <a:rPr sz="1600" dirty="0">
                <a:latin typeface="Arial"/>
                <a:cs typeface="Arial"/>
              </a:rPr>
              <a:t>up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Woman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scope</a:t>
            </a:r>
            <a:endParaRPr sz="1600" dirty="0">
              <a:latin typeface="Arial"/>
              <a:cs typeface="Arial"/>
            </a:endParaRPr>
          </a:p>
          <a:p>
            <a:pPr marL="300355" indent="-286385">
              <a:lnSpc>
                <a:spcPct val="100000"/>
              </a:lnSpc>
              <a:spcBef>
                <a:spcPts val="994"/>
              </a:spcBef>
              <a:buChar char="•"/>
              <a:tabLst>
                <a:tab pos="300355" algn="l"/>
              </a:tabLst>
            </a:pPr>
            <a:r>
              <a:rPr sz="1600" spc="-25" dirty="0">
                <a:latin typeface="Arial"/>
                <a:cs typeface="Arial"/>
              </a:rPr>
              <a:t>"Time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Health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"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Extended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Health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Check-</a:t>
            </a:r>
            <a:r>
              <a:rPr sz="1600" dirty="0">
                <a:latin typeface="Arial"/>
                <a:cs typeface="Arial"/>
              </a:rPr>
              <a:t>up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Men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scope</a:t>
            </a:r>
            <a:endParaRPr sz="1600" dirty="0">
              <a:latin typeface="Arial"/>
              <a:cs typeface="Arial"/>
            </a:endParaRPr>
          </a:p>
          <a:p>
            <a:pPr marL="300355" indent="-286385">
              <a:lnSpc>
                <a:spcPct val="100000"/>
              </a:lnSpc>
              <a:spcBef>
                <a:spcPts val="1000"/>
              </a:spcBef>
              <a:buChar char="•"/>
              <a:tabLst>
                <a:tab pos="300355" algn="l"/>
              </a:tabLst>
            </a:pPr>
            <a:r>
              <a:rPr sz="1600" spc="-10" dirty="0">
                <a:latin typeface="Arial"/>
                <a:cs typeface="Arial"/>
              </a:rPr>
              <a:t>Rehabilitation</a:t>
            </a:r>
            <a:endParaRPr sz="1600" dirty="0">
              <a:latin typeface="Arial"/>
              <a:cs typeface="Arial"/>
            </a:endParaRPr>
          </a:p>
          <a:p>
            <a:pPr marL="300355" indent="-286385">
              <a:lnSpc>
                <a:spcPct val="100000"/>
              </a:lnSpc>
              <a:spcBef>
                <a:spcPts val="1010"/>
              </a:spcBef>
              <a:buChar char="•"/>
              <a:tabLst>
                <a:tab pos="300355" algn="l"/>
              </a:tabLst>
            </a:pPr>
            <a:r>
              <a:rPr sz="1600" spc="-10" dirty="0">
                <a:latin typeface="Arial"/>
                <a:cs typeface="Arial"/>
              </a:rPr>
              <a:t>Post-</a:t>
            </a:r>
            <a:r>
              <a:rPr sz="1600" dirty="0">
                <a:latin typeface="Arial"/>
                <a:cs typeface="Arial"/>
              </a:rPr>
              <a:t>Covid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medical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check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</a:pPr>
            <a:r>
              <a:rPr sz="1600" dirty="0">
                <a:latin typeface="Arial"/>
                <a:cs typeface="Arial"/>
              </a:rPr>
              <a:t>Freedom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treatment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lang="pl-PL" sz="1600" dirty="0">
                <a:latin typeface="Arial"/>
                <a:cs typeface="Arial"/>
              </a:rPr>
              <a:t>90</a:t>
            </a:r>
            <a:r>
              <a:rPr sz="1600" dirty="0">
                <a:latin typeface="Arial"/>
                <a:cs typeface="Arial"/>
              </a:rPr>
              <a:t>%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reimbursement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services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obtained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outside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LUX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MED </a:t>
            </a:r>
            <a:r>
              <a:rPr sz="1600" dirty="0">
                <a:latin typeface="Arial"/>
                <a:cs typeface="Arial"/>
              </a:rPr>
              <a:t>medical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centers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(with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limit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lang="pl-PL" sz="1600" spc="-35" dirty="0">
                <a:latin typeface="Arial"/>
                <a:cs typeface="Arial"/>
              </a:rPr>
              <a:t>700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quarter)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9559" y="694944"/>
            <a:ext cx="2327148" cy="7604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2795" y="573151"/>
            <a:ext cx="4537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Lux</a:t>
            </a:r>
            <a:r>
              <a:rPr sz="3600" spc="-5" dirty="0"/>
              <a:t> </a:t>
            </a:r>
            <a:r>
              <a:rPr sz="3600" dirty="0"/>
              <a:t>Med</a:t>
            </a:r>
            <a:r>
              <a:rPr sz="3600" spc="-10" dirty="0"/>
              <a:t> </a:t>
            </a:r>
            <a:r>
              <a:rPr sz="3600" dirty="0"/>
              <a:t>Health</a:t>
            </a:r>
            <a:r>
              <a:rPr sz="3600" spc="-90" dirty="0"/>
              <a:t> </a:t>
            </a:r>
            <a:r>
              <a:rPr sz="3600" spc="-20" dirty="0"/>
              <a:t>Care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672795" y="1130934"/>
            <a:ext cx="2372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Basic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00" y="1856232"/>
            <a:ext cx="6205727" cy="4517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2795" y="2027047"/>
            <a:ext cx="6778625" cy="3091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67665" algn="l"/>
              </a:tabLst>
            </a:pPr>
            <a:r>
              <a:rPr sz="2000" dirty="0">
                <a:latin typeface="Arial"/>
                <a:cs typeface="Arial"/>
              </a:rPr>
              <a:t>Foreign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Travel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Insurance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included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Luxmed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package,</a:t>
            </a:r>
            <a:endParaRPr sz="2000" dirty="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</a:pP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And</a:t>
            </a:r>
            <a:r>
              <a:rPr sz="2000" b="1" spc="-3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it</a:t>
            </a:r>
            <a:r>
              <a:rPr sz="2000" b="1" spc="-3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is</a:t>
            </a:r>
            <a:r>
              <a:rPr sz="2000" b="1" spc="-4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activated</a:t>
            </a:r>
            <a:r>
              <a:rPr sz="2000" b="1" spc="-7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automatically</a:t>
            </a:r>
            <a:r>
              <a:rPr sz="2000" b="1" spc="-5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for</a:t>
            </a:r>
            <a:r>
              <a:rPr sz="2000" b="1" spc="-3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each</a:t>
            </a:r>
            <a:r>
              <a:rPr sz="2000" b="1" spc="-18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F229F"/>
                </a:solidFill>
                <a:latin typeface="Arial"/>
                <a:cs typeface="Arial"/>
              </a:rPr>
              <a:t>employee</a:t>
            </a:r>
            <a:r>
              <a:rPr lang="pl-PL" sz="2000" b="1" spc="-1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lang="pl-PL" sz="2000" spc="-10" dirty="0">
                <a:solidFill>
                  <a:srgbClr val="5F229F"/>
                </a:solidFill>
                <a:latin typeface="Arial"/>
                <a:cs typeface="Arial"/>
              </a:rPr>
              <a:t>and it is available also for family members</a:t>
            </a:r>
            <a:endParaRPr sz="20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67665" algn="l"/>
              </a:tabLst>
            </a:pPr>
            <a:r>
              <a:rPr sz="2000" b="1" spc="-35" dirty="0">
                <a:solidFill>
                  <a:srgbClr val="5F229F"/>
                </a:solidFill>
                <a:latin typeface="Arial"/>
                <a:cs typeface="Arial"/>
              </a:rPr>
              <a:t>Territorial</a:t>
            </a:r>
            <a:r>
              <a:rPr sz="2000" b="1" spc="-7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scope</a:t>
            </a:r>
            <a:r>
              <a:rPr sz="2000" b="1" spc="1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of</a:t>
            </a:r>
            <a:r>
              <a:rPr sz="2000" b="1" spc="-9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F229F"/>
                </a:solidFill>
                <a:latin typeface="Arial"/>
                <a:cs typeface="Arial"/>
              </a:rPr>
              <a:t>cover:</a:t>
            </a:r>
            <a:endParaRPr sz="2000" dirty="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countries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world,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excluding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Poland</a:t>
            </a:r>
            <a:endParaRPr sz="2000" dirty="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country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residence</a:t>
            </a:r>
            <a:endParaRPr sz="2000" dirty="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67665" algn="l"/>
              </a:tabLst>
            </a:pP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Date</a:t>
            </a:r>
            <a:r>
              <a:rPr sz="2000" b="1" spc="-45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of</a:t>
            </a:r>
            <a:r>
              <a:rPr sz="2000" b="1" spc="-6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F229F"/>
                </a:solidFill>
                <a:latin typeface="Arial"/>
                <a:cs typeface="Arial"/>
              </a:rPr>
              <a:t>activation:</a:t>
            </a:r>
            <a:endParaRPr sz="2000" dirty="0">
              <a:latin typeface="Arial"/>
              <a:cs typeface="Arial"/>
            </a:endParaRPr>
          </a:p>
          <a:p>
            <a:pPr marL="367665" marR="15494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Foreign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Travel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Insurance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activated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usually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one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month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activation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Lux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Health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Care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Package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9559" y="694944"/>
            <a:ext cx="2327148" cy="7604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19259" y="2020823"/>
            <a:ext cx="4625340" cy="518007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306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Lux</a:t>
            </a:r>
            <a:r>
              <a:rPr sz="3600" spc="-5" dirty="0"/>
              <a:t> </a:t>
            </a:r>
            <a:r>
              <a:rPr sz="3600" dirty="0"/>
              <a:t>Med</a:t>
            </a:r>
            <a:r>
              <a:rPr sz="3600" spc="-10" dirty="0"/>
              <a:t> </a:t>
            </a:r>
            <a:r>
              <a:rPr sz="3600" dirty="0"/>
              <a:t>Health</a:t>
            </a:r>
            <a:r>
              <a:rPr sz="3600" spc="-90" dirty="0"/>
              <a:t> </a:t>
            </a:r>
            <a:r>
              <a:rPr sz="3600" spc="-20" dirty="0"/>
              <a:t>Care</a:t>
            </a:r>
            <a:endParaRPr sz="3600"/>
          </a:p>
          <a:p>
            <a:pPr marL="88265">
              <a:lnSpc>
                <a:spcPct val="100000"/>
              </a:lnSpc>
              <a:spcBef>
                <a:spcPts val="35"/>
              </a:spcBef>
            </a:pP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Travel</a:t>
            </a:r>
            <a:r>
              <a:rPr sz="2400" b="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Insurance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6944" y="2057400"/>
            <a:ext cx="8677656" cy="51206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5800" y="2109216"/>
            <a:ext cx="4361815" cy="1417320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203835" rIns="0" bIns="0" rtlCol="0">
            <a:spAutoFit/>
          </a:bodyPr>
          <a:lstStyle/>
          <a:p>
            <a:pPr marL="210185" marR="264160">
              <a:lnSpc>
                <a:spcPct val="100000"/>
              </a:lnSpc>
              <a:spcBef>
                <a:spcPts val="1605"/>
              </a:spcBef>
            </a:pP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Package</a:t>
            </a:r>
            <a:r>
              <a:rPr sz="2000" b="1" spc="-5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Complex</a:t>
            </a:r>
            <a:r>
              <a:rPr sz="2000" b="1" spc="-4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for</a:t>
            </a:r>
            <a:r>
              <a:rPr sz="2000" b="1" spc="-4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5F229F"/>
                </a:solidFill>
                <a:latin typeface="Arial"/>
                <a:cs typeface="Arial"/>
              </a:rPr>
              <a:t>the </a:t>
            </a:r>
            <a:r>
              <a:rPr sz="2000" b="1" dirty="0">
                <a:solidFill>
                  <a:srgbClr val="5F229F"/>
                </a:solidFill>
                <a:latin typeface="Arial"/>
                <a:cs typeface="Arial"/>
              </a:rPr>
              <a:t>Employee</a:t>
            </a:r>
            <a:r>
              <a:rPr sz="2000" b="1" spc="-40" dirty="0">
                <a:solidFill>
                  <a:srgbClr val="5F229F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covered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Company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(Employee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pays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tax)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4021" y="3672585"/>
            <a:ext cx="2958465" cy="23217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3053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latin typeface="Arial"/>
                <a:cs typeface="Arial"/>
              </a:rPr>
              <a:t>Package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Complex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Partner</a:t>
            </a:r>
            <a:endParaRPr sz="2000" dirty="0">
              <a:latin typeface="Arial"/>
              <a:cs typeface="Arial"/>
            </a:endParaRPr>
          </a:p>
          <a:p>
            <a:pPr marL="565785" lvl="1" indent="-210185">
              <a:lnSpc>
                <a:spcPct val="100000"/>
              </a:lnSpc>
              <a:buChar char="–"/>
              <a:tabLst>
                <a:tab pos="565785" algn="l"/>
              </a:tabLst>
            </a:pPr>
            <a:r>
              <a:rPr sz="2000" dirty="0">
                <a:latin typeface="Arial"/>
                <a:cs typeface="Arial"/>
              </a:rPr>
              <a:t>cost</a:t>
            </a:r>
            <a:r>
              <a:rPr lang="pl-PL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265,80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PLN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(for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least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12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months)</a:t>
            </a:r>
            <a:endParaRPr sz="2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1" dirty="0">
                <a:latin typeface="Arial"/>
                <a:cs typeface="Arial"/>
              </a:rPr>
              <a:t>Family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package</a:t>
            </a:r>
            <a:endParaRPr sz="2000" dirty="0">
              <a:latin typeface="Arial"/>
              <a:cs typeface="Arial"/>
            </a:endParaRPr>
          </a:p>
          <a:p>
            <a:pPr marL="565785" lvl="1" indent="-210185">
              <a:lnSpc>
                <a:spcPct val="100000"/>
              </a:lnSpc>
              <a:buChar char="–"/>
              <a:tabLst>
                <a:tab pos="565785" algn="l"/>
              </a:tabLst>
            </a:pPr>
            <a:r>
              <a:rPr sz="2000" dirty="0">
                <a:latin typeface="Arial"/>
                <a:cs typeface="Arial"/>
              </a:rPr>
              <a:t>cost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389,04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PLN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(for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least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12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months)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3031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Lux</a:t>
            </a:r>
            <a:r>
              <a:rPr sz="3600" spc="-5" dirty="0"/>
              <a:t> </a:t>
            </a:r>
            <a:r>
              <a:rPr sz="3600" dirty="0"/>
              <a:t>Med</a:t>
            </a:r>
            <a:r>
              <a:rPr sz="3600" spc="-10" dirty="0"/>
              <a:t> </a:t>
            </a:r>
            <a:r>
              <a:rPr sz="3600" dirty="0"/>
              <a:t>Health</a:t>
            </a:r>
            <a:r>
              <a:rPr sz="3600" spc="-90" dirty="0"/>
              <a:t> </a:t>
            </a:r>
            <a:r>
              <a:rPr sz="3600" spc="-20" dirty="0"/>
              <a:t>Care</a:t>
            </a:r>
            <a:endParaRPr sz="3600" dirty="0"/>
          </a:p>
          <a:p>
            <a:pPr marL="88265">
              <a:lnSpc>
                <a:spcPct val="100000"/>
              </a:lnSpc>
              <a:spcBef>
                <a:spcPts val="35"/>
              </a:spcBef>
            </a:pPr>
            <a:r>
              <a:rPr lang="pl-PL" sz="2400" b="0" dirty="0">
                <a:solidFill>
                  <a:srgbClr val="000000"/>
                </a:solidFill>
                <a:latin typeface="Arial"/>
                <a:cs typeface="Arial"/>
              </a:rPr>
              <a:t>Silver</a:t>
            </a:r>
            <a:r>
              <a:rPr sz="2400" b="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Medical</a:t>
            </a:r>
            <a:r>
              <a:rPr sz="2400"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Package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XC">
  <a:themeElements>
    <a:clrScheme name="DXC New Brand Palette">
      <a:dk1>
        <a:srgbClr val="000000"/>
      </a:dk1>
      <a:lt1>
        <a:srgbClr val="FFFFFF"/>
      </a:lt1>
      <a:dk2>
        <a:srgbClr val="D9D9D6"/>
      </a:dk2>
      <a:lt2>
        <a:srgbClr val="FFCD00"/>
      </a:lt2>
      <a:accent1>
        <a:srgbClr val="5F249F"/>
      </a:accent1>
      <a:accent2>
        <a:srgbClr val="00968F"/>
      </a:accent2>
      <a:accent3>
        <a:srgbClr val="00A3E1"/>
      </a:accent3>
      <a:accent4>
        <a:srgbClr val="006975"/>
      </a:accent4>
      <a:accent5>
        <a:srgbClr val="6CC24A"/>
      </a:accent5>
      <a:accent6>
        <a:srgbClr val="ED9B33"/>
      </a:accent6>
      <a:hlink>
        <a:srgbClr val="000000"/>
      </a:hlink>
      <a:folHlink>
        <a:srgbClr val="666666"/>
      </a:folHlink>
    </a:clrScheme>
    <a:fontScheme name="DX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DXC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/>
      <a:style>
        <a:lnRef idx="0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400"/>
          </a:spcAft>
          <a:defRPr sz="2000" dirty="0"/>
        </a:defPPr>
      </a:lstStyle>
    </a:txDef>
  </a:objectDefaults>
  <a:extraClrSchemeLst/>
  <a:custClrLst>
    <a:custClr name="DXC Bright Purple">
      <a:srgbClr val="5F249F"/>
    </a:custClr>
    <a:custClr name="White">
      <a:srgbClr val="FFFFFF"/>
    </a:custClr>
    <a:custClr name="DXC Light Gray">
      <a:srgbClr val="D9D9D6"/>
    </a:custClr>
    <a:custClr name="DXC Medium Gray">
      <a:srgbClr val="969696"/>
    </a:custClr>
    <a:custClr name="DXC Dark Gray">
      <a:srgbClr val="63666A"/>
    </a:custClr>
    <a:custClr name="Black">
      <a:srgbClr val="000000"/>
    </a:custClr>
    <a:custClr name="DXC Bright Teal">
      <a:srgbClr val="00968F"/>
    </a:custClr>
    <a:custClr name="DXC Blue">
      <a:srgbClr val="00A3E1"/>
    </a:custClr>
    <a:custClr name="DXC Dark Teal">
      <a:srgbClr val="006975"/>
    </a:custClr>
    <a:custClr name="DXC Green">
      <a:srgbClr val="6CC24A"/>
    </a:custClr>
    <a:custClr name="DXC Orange">
      <a:srgbClr val="ED9B33"/>
    </a:custClr>
    <a:custClr name="DXC Gold">
      <a:srgbClr val="FFCD00"/>
    </a:custClr>
    <a:custClr name="DXC Dark Purple">
      <a:srgbClr val="330072"/>
    </a:custClr>
    <a:custClr name="DXC Yellow">
      <a:srgbClr val="F9F048"/>
    </a:custClr>
  </a:custClrLst>
  <a:extLst>
    <a:ext uri="{05A4C25C-085E-4340-85A3-A5531E510DB2}">
      <thm15:themeFamily xmlns:thm15="http://schemas.microsoft.com/office/thememl/2012/main" name="Presentation title.pptx" id="{1DE708D4-4D0B-41B3-9BBD-01CCCC042BA2}" vid="{1F2FABB9-ABA0-4D41-82CD-9F39D7B2FC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DXC</Template>
  <TotalTime>75</TotalTime>
  <Words>1569</Words>
  <Application>Microsoft Office PowerPoint</Application>
  <PresentationFormat>Custom</PresentationFormat>
  <Paragraphs>200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DXC</vt:lpstr>
      <vt:lpstr>Benefits</vt:lpstr>
      <vt:lpstr>Agenda</vt:lpstr>
      <vt:lpstr>Benefits and Special Offers for Luxofters</vt:lpstr>
      <vt:lpstr>Documents</vt:lpstr>
      <vt:lpstr>Documents</vt:lpstr>
      <vt:lpstr>Documents</vt:lpstr>
      <vt:lpstr>Lux Med Health Care</vt:lpstr>
      <vt:lpstr>Lux Med Health Care Travel Insurance</vt:lpstr>
      <vt:lpstr>Lux Med Health Care Silver Medical Package</vt:lpstr>
      <vt:lpstr>Lux Med Health Care Gold Medical Package</vt:lpstr>
      <vt:lpstr>Lux Med Health Care Additional Packages</vt:lpstr>
      <vt:lpstr>Private Hospital Insurance – Lux Med</vt:lpstr>
      <vt:lpstr>MyBENEFIT – sport &amp; cafeteria program Basic information</vt:lpstr>
      <vt:lpstr>MyBENEFIT – sport &amp; cafeteria program Basic information</vt:lpstr>
      <vt:lpstr>MyBENEFIT – sport &amp; cafeteria program –multisport card </vt:lpstr>
      <vt:lpstr>UNUM – Life Insurance Basic information</vt:lpstr>
      <vt:lpstr>Car Leasing Program</vt:lpstr>
      <vt:lpstr>Work-Life balance and wellbeing</vt:lpstr>
      <vt:lpstr>Corrective Glasses/ contact lenses Refoundation 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Mokshyna, Tetiana (DXC Luxoft)</dc:creator>
  <cp:keywords/>
  <dc:description/>
  <cp:lastModifiedBy>Mysiak, Olga</cp:lastModifiedBy>
  <cp:revision>3</cp:revision>
  <dcterms:created xsi:type="dcterms:W3CDTF">2025-02-07T13:47:30Z</dcterms:created>
  <dcterms:modified xsi:type="dcterms:W3CDTF">2025-03-26T08:47:29Z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394ae5-69af-439d-af88-cb521c31c0c5_Enabled">
    <vt:lpwstr>true</vt:lpwstr>
  </property>
  <property fmtid="{D5CDD505-2E9C-101B-9397-08002B2CF9AE}" pid="3" name="MSIP_Label_15394ae5-69af-439d-af88-cb521c31c0c5_SetDate">
    <vt:lpwstr>2024-03-27T17:08:11Z</vt:lpwstr>
  </property>
  <property fmtid="{D5CDD505-2E9C-101B-9397-08002B2CF9AE}" pid="4" name="MSIP_Label_15394ae5-69af-439d-af88-cb521c31c0c5_Method">
    <vt:lpwstr>Privileged</vt:lpwstr>
  </property>
  <property fmtid="{D5CDD505-2E9C-101B-9397-08002B2CF9AE}" pid="5" name="MSIP_Label_15394ae5-69af-439d-af88-cb521c31c0c5_Name">
    <vt:lpwstr>DXC Internal</vt:lpwstr>
  </property>
  <property fmtid="{D5CDD505-2E9C-101B-9397-08002B2CF9AE}" pid="6" name="MSIP_Label_15394ae5-69af-439d-af88-cb521c31c0c5_SiteId">
    <vt:lpwstr>93f33571-550f-43cf-b09f-cd331338d086</vt:lpwstr>
  </property>
  <property fmtid="{D5CDD505-2E9C-101B-9397-08002B2CF9AE}" pid="7" name="MSIP_Label_15394ae5-69af-439d-af88-cb521c31c0c5_ActionId">
    <vt:lpwstr>91325a4f-8911-43d3-bbfb-645713383bb2</vt:lpwstr>
  </property>
  <property fmtid="{D5CDD505-2E9C-101B-9397-08002B2CF9AE}" pid="8" name="MSIP_Label_15394ae5-69af-439d-af88-cb521c31c0c5_ContentBits">
    <vt:lpwstr>0</vt:lpwstr>
  </property>
</Properties>
</file>